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3" r:id="rId1"/>
  </p:sldMasterIdLst>
  <p:notesMasterIdLst>
    <p:notesMasterId r:id="rId30"/>
  </p:notesMasterIdLst>
  <p:sldIdLst>
    <p:sldId id="256" r:id="rId2"/>
    <p:sldId id="293" r:id="rId3"/>
    <p:sldId id="257" r:id="rId4"/>
    <p:sldId id="258" r:id="rId5"/>
    <p:sldId id="274" r:id="rId6"/>
    <p:sldId id="268" r:id="rId7"/>
    <p:sldId id="277" r:id="rId8"/>
    <p:sldId id="269" r:id="rId9"/>
    <p:sldId id="282" r:id="rId10"/>
    <p:sldId id="287" r:id="rId11"/>
    <p:sldId id="278" r:id="rId12"/>
    <p:sldId id="279" r:id="rId13"/>
    <p:sldId id="280" r:id="rId14"/>
    <p:sldId id="281" r:id="rId15"/>
    <p:sldId id="283" r:id="rId16"/>
    <p:sldId id="284" r:id="rId17"/>
    <p:sldId id="285" r:id="rId18"/>
    <p:sldId id="286" r:id="rId19"/>
    <p:sldId id="291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29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B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31" autoAdjust="0"/>
    <p:restoredTop sz="94660"/>
  </p:normalViewPr>
  <p:slideViewPr>
    <p:cSldViewPr snapToGrid="0">
      <p:cViewPr varScale="1">
        <p:scale>
          <a:sx n="209" d="100"/>
          <a:sy n="209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28EDD-F92F-8142-B83E-C19EC04F34C9}" type="datetimeFigureOut">
              <a:rPr lang="en-US" smtClean="0"/>
              <a:t>4/15/23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49DE9-D850-B54D-B111-E50F1B5CC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40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49DE9-D850-B54D-B111-E50F1B5CC6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DCB6C-42F2-304B-AE50-5727A6C827AD}" type="datetime1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99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E2C2F-B67C-274F-8B32-7D2E6E2D91AE}" type="datetime1">
              <a:rPr lang="en-US" smtClean="0"/>
              <a:t>4/15/23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3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825F4-2D21-034C-8123-A55B7B695247}" type="datetime1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30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98D0-1221-9E47-B32A-9EFAD3B30C37}" type="datetime1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8019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E9E1B-3A75-D343-997B-61E2AA256BED}" type="datetime1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53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6AA34-FA58-F145-ABC5-5D36038D5EEA}" type="datetime1">
              <a:rPr lang="en-US" smtClean="0"/>
              <a:t>4/15/23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7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009E-2FB6-B948-B944-24C5576F825C}" type="datetime1">
              <a:rPr lang="en-US" smtClean="0"/>
              <a:t>4/15/23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98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144DB-19F6-074A-BA62-58378F42C4BE}" type="datetime1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06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7B9ED-7423-594E-BE6E-A3DE24DE5122}" type="datetime1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41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0C93-B8FE-9743-8172-C05957EFB87C}" type="datetime1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49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31497-0394-FA44-BB05-EDB8BA47A151}" type="datetime1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66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6688-5440-804E-8E05-3B82E0C1D445}" type="datetime1">
              <a:rPr lang="en-US" smtClean="0"/>
              <a:t>4/15/23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992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3B71-11E0-0446-8ADB-D698B48BEA5A}" type="datetime1">
              <a:rPr lang="en-US" smtClean="0"/>
              <a:t>4/15/23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26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C25E-86BB-2642-864C-49E0B3276656}" type="datetime1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0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2C44-8D91-B54E-A4CC-25F0E7FE789D}" type="datetime1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4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86633-25D9-D54C-B119-518F4D9AD4F8}" type="datetime1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34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97637-AAC0-424F-8CCB-602F6CD5299E}" type="datetime1">
              <a:rPr lang="en-US" smtClean="0"/>
              <a:t>4/15/23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2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CB948AF-CD3C-0D44-AC51-010FFFE28289}" type="datetime1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B6784-DA4F-4E23-8F4C-41806829D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9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  <p:sldLayoutId id="2147484045" r:id="rId12"/>
    <p:sldLayoutId id="2147484046" r:id="rId13"/>
    <p:sldLayoutId id="2147484047" r:id="rId14"/>
    <p:sldLayoutId id="2147484048" r:id="rId15"/>
    <p:sldLayoutId id="2147484049" r:id="rId16"/>
    <p:sldLayoutId id="2147484050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7.10994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0" Type="http://schemas.openxmlformats.org/officeDocument/2006/relationships/image" Target="../media/image8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FB41-7D77-BCBF-3C63-95A0EBA41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01169"/>
            <a:ext cx="12192000" cy="23876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Inverse Q-learning with Constraints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BE419-BB5F-A1E1-552E-536A04575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37715"/>
            <a:ext cx="12192000" cy="490537"/>
          </a:xfrm>
        </p:spPr>
        <p:txBody>
          <a:bodyPr>
            <a:norm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Gabriel Kalweit, Maria Huegle, Moritz Wehrling and Joschka Boedecker. NeurIPS 2020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33D1D91-1C78-5CFF-292F-B857ED6BC599}"/>
              </a:ext>
            </a:extLst>
          </p:cNvPr>
          <p:cNvSpPr txBox="1">
            <a:spLocks/>
          </p:cNvSpPr>
          <p:nvPr/>
        </p:nvSpPr>
        <p:spPr>
          <a:xfrm>
            <a:off x="1" y="5710382"/>
            <a:ext cx="12192000" cy="338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Presented by: Chinthaka Jayaweera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0F6CC-3838-DC4D-A5E3-6269B61C7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282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4B8C344-B172-9E43-A871-7E8F354FF5DE}"/>
              </a:ext>
            </a:extLst>
          </p:cNvPr>
          <p:cNvSpPr txBox="1">
            <a:spLocks/>
          </p:cNvSpPr>
          <p:nvPr/>
        </p:nvSpPr>
        <p:spPr>
          <a:xfrm>
            <a:off x="854500" y="1133551"/>
            <a:ext cx="1007745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3.4</a:t>
            </a:r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Flow chart of the implementation</a:t>
            </a:r>
          </a:p>
          <a:p>
            <a:pPr algn="l"/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A2050577-B14A-3346-A8C8-F7EAE5C0C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395" y="492802"/>
            <a:ext cx="11087100" cy="4937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3. Methodology and algorithms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722C15F-0FD5-C64B-9C54-BC2AD14E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9684B-D4A6-3740-874C-1BFA37984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00" y="1652377"/>
            <a:ext cx="10412376" cy="44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17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8BE419-BB5F-A1E1-552E-536A04575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566738"/>
            <a:ext cx="11087100" cy="4937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4. The Experiment</a:t>
            </a:r>
          </a:p>
          <a:p>
            <a:pPr algn="l"/>
            <a:endParaRPr lang="en-US" sz="280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F6B266F-1219-CD47-A248-483FB1190CBA}"/>
              </a:ext>
            </a:extLst>
          </p:cNvPr>
          <p:cNvSpPr txBox="1">
            <a:spLocks/>
          </p:cNvSpPr>
          <p:nvPr/>
        </p:nvSpPr>
        <p:spPr>
          <a:xfrm>
            <a:off x="854500" y="1457011"/>
            <a:ext cx="10077450" cy="48740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</a:rPr>
              <a:t>They evaluate the algorithms on the Objectworld benchmark and show a significant speedup compared to existing methods.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</a:rPr>
              <a:t>They evaluated the algorithm using Expected  Value Difference (EVD).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</a:rPr>
              <a:t>They also apply the Deep Constrained Inverse Q-learning algorithm to the task of learning autonomous lane-changes in a simulator and achieving competent driving after training on 30 minutes of demonstrations.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</a:rPr>
              <a:t>In this assignment, we will evaluate the IQL and IAVI on the </a:t>
            </a:r>
            <a:r>
              <a:rPr lang="en-US" sz="1800" dirty="0" err="1">
                <a:latin typeface="Arial" panose="020B0604020202020204" pitchFamily="34" charset="0"/>
              </a:rPr>
              <a:t>Objectworld</a:t>
            </a:r>
            <a:r>
              <a:rPr lang="en-US" sz="1800" dirty="0">
                <a:latin typeface="Arial" panose="020B0604020202020204" pitchFamily="34" charset="0"/>
              </a:rPr>
              <a:t> environment under the following settings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</a:endParaRPr>
          </a:p>
          <a:p>
            <a:pPr lvl="2" algn="just"/>
            <a:r>
              <a:rPr lang="en-US" sz="1200" dirty="0">
                <a:latin typeface="Arial" panose="020B0604020202020204" pitchFamily="34" charset="0"/>
              </a:rPr>
              <a:t>grid_size = 32</a:t>
            </a:r>
          </a:p>
          <a:p>
            <a:pPr lvl="2" algn="just"/>
            <a:r>
              <a:rPr lang="en-US" sz="1200" dirty="0">
                <a:latin typeface="Arial" panose="020B0604020202020204" pitchFamily="34" charset="0"/>
              </a:rPr>
              <a:t>n_objects = 50</a:t>
            </a:r>
          </a:p>
          <a:p>
            <a:pPr lvl="2" algn="just"/>
            <a:r>
              <a:rPr lang="en-US" sz="1200" dirty="0">
                <a:latin typeface="Arial" panose="020B0604020202020204" pitchFamily="34" charset="0"/>
              </a:rPr>
              <a:t>n_colours = 2</a:t>
            </a:r>
          </a:p>
          <a:p>
            <a:pPr lvl="2" algn="just"/>
            <a:r>
              <a:rPr lang="en-US" sz="1200" dirty="0">
                <a:latin typeface="Arial" panose="020B0604020202020204" pitchFamily="34" charset="0"/>
              </a:rPr>
              <a:t>wind = 0.3</a:t>
            </a:r>
          </a:p>
          <a:p>
            <a:pPr lvl="2" algn="just"/>
            <a:r>
              <a:rPr lang="en-US" sz="1200" dirty="0">
                <a:latin typeface="Arial" panose="020B0604020202020204" pitchFamily="34" charset="0"/>
              </a:rPr>
              <a:t>discount = 0.99</a:t>
            </a:r>
          </a:p>
          <a:p>
            <a:pPr lvl="2" algn="just"/>
            <a:r>
              <a:rPr lang="en-US" sz="1200" dirty="0">
                <a:latin typeface="Arial" panose="020B0604020202020204" pitchFamily="34" charset="0"/>
              </a:rPr>
              <a:t>trajectory_length = 8</a:t>
            </a:r>
          </a:p>
          <a:p>
            <a:pPr algn="just"/>
            <a:endParaRPr lang="en-US" sz="1800" dirty="0">
              <a:latin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DA5DA1-793E-F340-AE4F-D8425082B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037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8BE419-BB5F-A1E1-552E-536A04575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566738"/>
            <a:ext cx="11087100" cy="4937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4. The Experiment</a:t>
            </a:r>
          </a:p>
          <a:p>
            <a:pPr algn="l"/>
            <a:endParaRPr lang="en-US" sz="280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F6B266F-1219-CD47-A248-483FB1190CBA}"/>
              </a:ext>
            </a:extLst>
          </p:cNvPr>
          <p:cNvSpPr txBox="1">
            <a:spLocks/>
          </p:cNvSpPr>
          <p:nvPr/>
        </p:nvSpPr>
        <p:spPr>
          <a:xfrm>
            <a:off x="1057275" y="1692467"/>
            <a:ext cx="10077450" cy="48740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</a:rPr>
              <a:t>The Objectworld environment is an N × N map, where an agent can choose between going up, down, left, or right or staying in place per time step. 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</a:rPr>
              <a:t>Stochastic transitions take the agent in a random direction with 30% chance. Objects are randomly put on the grid with certain inner and outer colors from a set of C colors.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</a:rPr>
              <a:t> Let’s say we have </a:t>
            </a:r>
            <a:r>
              <a:rPr lang="en-US" sz="1800" b="1" dirty="0">
                <a:latin typeface="Arial" panose="020B0604020202020204" pitchFamily="34" charset="0"/>
              </a:rPr>
              <a:t>two colors. </a:t>
            </a:r>
            <a:r>
              <a:rPr lang="en-US" sz="1800" dirty="0">
                <a:latin typeface="Arial" panose="020B0604020202020204" pitchFamily="34" charset="0"/>
              </a:rPr>
              <a:t>Then there will be 4 types of objects in the environment.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</a:endParaRPr>
          </a:p>
          <a:p>
            <a:pPr marL="400050" indent="-400050" algn="just">
              <a:buFont typeface="+mj-lt"/>
              <a:buAutoNum type="romanUcPeriod"/>
            </a:pPr>
            <a:r>
              <a:rPr lang="en-US" sz="1600" dirty="0">
                <a:latin typeface="Arial" panose="020B0604020202020204" pitchFamily="34" charset="0"/>
              </a:rPr>
              <a:t>Inner color of Color 0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sz="1600" dirty="0">
                <a:latin typeface="Arial" panose="020B0604020202020204" pitchFamily="34" charset="0"/>
              </a:rPr>
              <a:t>Outer color of Color 0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sz="1600" dirty="0">
                <a:latin typeface="Arial" panose="020B0604020202020204" pitchFamily="34" charset="0"/>
              </a:rPr>
              <a:t>Inner color of Color 1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sz="1600" dirty="0">
                <a:latin typeface="Arial" panose="020B0604020202020204" pitchFamily="34" charset="0"/>
              </a:rPr>
              <a:t>Outer color of Color 1</a:t>
            </a:r>
          </a:p>
          <a:p>
            <a:pPr marL="400050" indent="-400050" algn="just">
              <a:buFont typeface="+mj-lt"/>
              <a:buAutoNum type="romanUcPeriod"/>
            </a:pPr>
            <a:endParaRPr lang="en-US" sz="1600" dirty="0">
              <a:latin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</a:rPr>
              <a:t>In this experiment, we are only considering the outer color, which means we only have two types of objects.</a:t>
            </a:r>
          </a:p>
          <a:p>
            <a:pPr algn="just"/>
            <a:endParaRPr lang="en-US" sz="1800" dirty="0">
              <a:latin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</a:endParaRPr>
          </a:p>
          <a:p>
            <a:pPr algn="just"/>
            <a:endParaRPr lang="en-US" sz="1800" dirty="0">
              <a:latin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4C533A9-56B3-B646-9F8F-30CDE3EEBD0F}"/>
              </a:ext>
            </a:extLst>
          </p:cNvPr>
          <p:cNvSpPr txBox="1">
            <a:spLocks/>
          </p:cNvSpPr>
          <p:nvPr/>
        </p:nvSpPr>
        <p:spPr>
          <a:xfrm>
            <a:off x="854500" y="1133551"/>
            <a:ext cx="1007745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4.1 The Objectworld environment</a:t>
            </a:r>
          </a:p>
          <a:p>
            <a:pPr algn="l"/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5361C0-CDFA-5D4C-A533-F2978688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686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8BE419-BB5F-A1E1-552E-536A04575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566738"/>
            <a:ext cx="11087100" cy="4937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4. The Experiment</a:t>
            </a:r>
          </a:p>
          <a:p>
            <a:pPr algn="l"/>
            <a:endParaRPr lang="en-US" sz="280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F6B266F-1219-CD47-A248-483FB1190CBA}"/>
              </a:ext>
            </a:extLst>
          </p:cNvPr>
          <p:cNvSpPr txBox="1">
            <a:spLocks/>
          </p:cNvSpPr>
          <p:nvPr/>
        </p:nvSpPr>
        <p:spPr>
          <a:xfrm>
            <a:off x="1057275" y="1836845"/>
            <a:ext cx="10077450" cy="2391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</a:rPr>
              <a:t>Let’s say the agent position is (x, y) and, the number of colors is two. </a:t>
            </a:r>
          </a:p>
          <a:p>
            <a:pPr marL="285750" indent="-285750" algn="just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</a:rPr>
              <a:t>Then the environment will check for at least 1 </a:t>
            </a:r>
            <a:r>
              <a:rPr lang="en-US" sz="1800" dirty="0">
                <a:solidFill>
                  <a:srgbClr val="00B050"/>
                </a:solidFill>
                <a:latin typeface="Arial" panose="020B0604020202020204" pitchFamily="34" charset="0"/>
              </a:rPr>
              <a:t>outer color 0 </a:t>
            </a:r>
            <a:r>
              <a:rPr lang="en-US" sz="1800" dirty="0">
                <a:latin typeface="Arial" panose="020B0604020202020204" pitchFamily="34" charset="0"/>
              </a:rPr>
              <a:t>object within the distance of 3 </a:t>
            </a:r>
          </a:p>
          <a:p>
            <a:pPr marL="285750" indent="-285750" algn="just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</a:rPr>
              <a:t>And the environment will check for at least 1 </a:t>
            </a: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</a:rPr>
              <a:t>outer color 1 </a:t>
            </a:r>
            <a:r>
              <a:rPr lang="en-US" sz="1800" dirty="0">
                <a:latin typeface="Arial" panose="020B0604020202020204" pitchFamily="34" charset="0"/>
              </a:rPr>
              <a:t>object within the distance of 2</a:t>
            </a:r>
          </a:p>
          <a:p>
            <a:pPr marL="285750" indent="-285750" algn="just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</a:rPr>
              <a:t>If there are objects of both colors, the reward is 1. If there are only objects of color 0, the reward is -1. Otherwise, the reward is 0.</a:t>
            </a:r>
          </a:p>
          <a:p>
            <a:pPr algn="just"/>
            <a:endParaRPr lang="en-US" sz="1800" dirty="0">
              <a:latin typeface="Arial" panose="020B0604020202020204" pitchFamily="34" charset="0"/>
            </a:endParaRPr>
          </a:p>
          <a:p>
            <a:pPr algn="just"/>
            <a:endParaRPr lang="en-US" sz="1800" dirty="0">
              <a:latin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4C533A9-56B3-B646-9F8F-30CDE3EEBD0F}"/>
              </a:ext>
            </a:extLst>
          </p:cNvPr>
          <p:cNvSpPr txBox="1">
            <a:spLocks/>
          </p:cNvSpPr>
          <p:nvPr/>
        </p:nvSpPr>
        <p:spPr>
          <a:xfrm>
            <a:off x="854500" y="1133551"/>
            <a:ext cx="1007745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4.1 The Objectworld environment</a:t>
            </a:r>
          </a:p>
          <a:p>
            <a:pPr algn="l"/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2FA80-A547-F74F-AB53-116DD5869477}"/>
              </a:ext>
            </a:extLst>
          </p:cNvPr>
          <p:cNvSpPr txBox="1"/>
          <p:nvPr/>
        </p:nvSpPr>
        <p:spPr>
          <a:xfrm>
            <a:off x="4399266" y="5944532"/>
            <a:ext cx="33934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4: Reward heatmap of the environment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E256AB-4DF0-FB4A-BD68-62623A4B1B8D}"/>
              </a:ext>
            </a:extLst>
          </p:cNvPr>
          <p:cNvSpPr txBox="1"/>
          <p:nvPr/>
        </p:nvSpPr>
        <p:spPr>
          <a:xfrm>
            <a:off x="6815965" y="4670751"/>
            <a:ext cx="897587" cy="661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Yellow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+1</a:t>
            </a:r>
          </a:p>
          <a:p>
            <a:r>
              <a:rPr lang="en-US" sz="1200" dirty="0">
                <a:solidFill>
                  <a:srgbClr val="00B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0</a:t>
            </a:r>
          </a:p>
          <a:p>
            <a:r>
              <a:rPr lang="en-U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Violet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-1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BCB51-E54B-B24F-877A-DBC36417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B532D-CD02-CC4D-AFF2-4B34C3EFDB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7" t="35304" r="64597" b="34817"/>
          <a:stretch/>
        </p:blipFill>
        <p:spPr>
          <a:xfrm>
            <a:off x="4651513" y="4050718"/>
            <a:ext cx="1940119" cy="190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09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8BE419-BB5F-A1E1-552E-536A04575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566738"/>
            <a:ext cx="11087100" cy="4937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4. The Experiment</a:t>
            </a:r>
          </a:p>
          <a:p>
            <a:pPr algn="l"/>
            <a:endParaRPr lang="en-US" sz="280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F6B266F-1219-CD47-A248-483FB1190CBA}"/>
              </a:ext>
            </a:extLst>
          </p:cNvPr>
          <p:cNvSpPr txBox="1">
            <a:spLocks/>
          </p:cNvSpPr>
          <p:nvPr/>
        </p:nvSpPr>
        <p:spPr>
          <a:xfrm>
            <a:off x="1057275" y="1836846"/>
            <a:ext cx="10077450" cy="1592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</a:rPr>
              <a:t>The expert policy is already implemented using Q-learning in the object world environment.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</a:rPr>
              <a:t>That policy has been used to generate demonstrations.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</a:rPr>
              <a:t>Generated demonstrations have been used to train IAVI and tabular inverse Q-learning, which is an extended version of IAVI 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4C533A9-56B3-B646-9F8F-30CDE3EEBD0F}"/>
              </a:ext>
            </a:extLst>
          </p:cNvPr>
          <p:cNvSpPr txBox="1">
            <a:spLocks/>
          </p:cNvSpPr>
          <p:nvPr/>
        </p:nvSpPr>
        <p:spPr>
          <a:xfrm>
            <a:off x="854500" y="1133551"/>
            <a:ext cx="1007745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4.2 The Expert policy for collect demonstrations</a:t>
            </a:r>
          </a:p>
          <a:p>
            <a:pPr algn="l"/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94388-3D34-5641-B531-5686342C5B2C}"/>
              </a:ext>
            </a:extLst>
          </p:cNvPr>
          <p:cNvSpPr txBox="1"/>
          <p:nvPr/>
        </p:nvSpPr>
        <p:spPr>
          <a:xfrm>
            <a:off x="4297666" y="6152762"/>
            <a:ext cx="33934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4: Expert’s Value heatmap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A1931F-1677-DA4A-9BA6-0DCF9012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3442ED-955A-3C47-BED5-8C49D881A6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4" t="35098" r="37122" b="34983"/>
          <a:stretch/>
        </p:blipFill>
        <p:spPr>
          <a:xfrm>
            <a:off x="4679134" y="3597262"/>
            <a:ext cx="2618602" cy="25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85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8BE419-BB5F-A1E1-552E-536A04575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566738"/>
            <a:ext cx="11087100" cy="4937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5. Results</a:t>
            </a:r>
          </a:p>
          <a:p>
            <a:pPr algn="l"/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69308-3655-E048-AE13-86646036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548" y="2011350"/>
            <a:ext cx="7704903" cy="2674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9FE305-F035-EA4B-B15A-DDF1C05F2517}"/>
              </a:ext>
            </a:extLst>
          </p:cNvPr>
          <p:cNvSpPr txBox="1"/>
          <p:nvPr/>
        </p:nvSpPr>
        <p:spPr>
          <a:xfrm>
            <a:off x="1776087" y="4686109"/>
            <a:ext cx="84366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Figure 5: Value heatmaps of different algorithms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FAD11-BDEE-D541-98AF-4AA284CA0407}"/>
              </a:ext>
            </a:extLst>
          </p:cNvPr>
          <p:cNvSpPr txBox="1"/>
          <p:nvPr/>
        </p:nvSpPr>
        <p:spPr>
          <a:xfrm>
            <a:off x="1176950" y="5107961"/>
            <a:ext cx="103609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effectLst/>
                <a:latin typeface="NimbusRomNo9L"/>
              </a:rPr>
              <a:t>AVI matches the ground truth distribution almost exactly with an EVD of 0.09 while IQL shows a low mean EVD of 1.47 and the </a:t>
            </a:r>
            <a:r>
              <a:rPr lang="en-US" sz="1800" dirty="0" err="1">
                <a:effectLst/>
                <a:latin typeface="NimbusRomNo9L"/>
              </a:rPr>
              <a:t>MaxEnt</a:t>
            </a:r>
            <a:r>
              <a:rPr lang="en-US" sz="1800" dirty="0">
                <a:effectLst/>
                <a:latin typeface="NimbusRomNo9L"/>
              </a:rPr>
              <a:t> IRL methods 11.58 and 4.33, respectively. </a:t>
            </a:r>
          </a:p>
          <a:p>
            <a:endParaRPr lang="en-US" dirty="0">
              <a:latin typeface="NimbusRomNo9L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effectLst/>
                <a:latin typeface="NimbusRomNo9L"/>
              </a:rPr>
              <a:t>IAVI and IQL have </a:t>
            </a:r>
            <a:r>
              <a:rPr lang="en-US" sz="1800" i="1" dirty="0">
                <a:effectLst/>
                <a:latin typeface="NimbusRomNo9L"/>
              </a:rPr>
              <a:t>tremendously </a:t>
            </a:r>
            <a:r>
              <a:rPr lang="en-US" sz="1800" dirty="0">
                <a:effectLst/>
                <a:latin typeface="NimbusRomNo9L"/>
              </a:rPr>
              <a:t>lower runtimes than </a:t>
            </a:r>
            <a:r>
              <a:rPr lang="en-US" sz="1800" dirty="0" err="1">
                <a:effectLst/>
                <a:latin typeface="NimbusRomNo9L"/>
              </a:rPr>
              <a:t>MaxEnt</a:t>
            </a:r>
            <a:r>
              <a:rPr lang="en-US" sz="1800" dirty="0">
                <a:effectLst/>
                <a:latin typeface="NimbusRomNo9L"/>
              </a:rPr>
              <a:t> IRL, with </a:t>
            </a:r>
            <a:r>
              <a:rPr lang="en-US" sz="1800" dirty="0">
                <a:effectLst/>
                <a:latin typeface="CMR10"/>
              </a:rPr>
              <a:t>1</a:t>
            </a:r>
            <a:r>
              <a:rPr lang="en-US" sz="1800" dirty="0">
                <a:effectLst/>
                <a:latin typeface="CMMI10"/>
              </a:rPr>
              <a:t>.</a:t>
            </a:r>
            <a:r>
              <a:rPr lang="en-US" sz="1800" dirty="0">
                <a:effectLst/>
                <a:latin typeface="CMR10"/>
              </a:rPr>
              <a:t>77 min </a:t>
            </a:r>
            <a:r>
              <a:rPr lang="en-US" sz="1800" dirty="0">
                <a:effectLst/>
                <a:latin typeface="NimbusRomNo9L"/>
              </a:rPr>
              <a:t>and </a:t>
            </a:r>
            <a:r>
              <a:rPr lang="en-US" sz="1800" dirty="0">
                <a:effectLst/>
                <a:latin typeface="CMR10"/>
              </a:rPr>
              <a:t>21</a:t>
            </a:r>
            <a:r>
              <a:rPr lang="en-US" sz="1800" dirty="0">
                <a:effectLst/>
                <a:latin typeface="CMMI10"/>
              </a:rPr>
              <a:t>.</a:t>
            </a:r>
            <a:r>
              <a:rPr lang="en-US" sz="1800" dirty="0">
                <a:effectLst/>
                <a:latin typeface="CMR10"/>
              </a:rPr>
              <a:t>06 min </a:t>
            </a:r>
            <a:r>
              <a:rPr lang="en-US" sz="1800" dirty="0">
                <a:effectLst/>
                <a:latin typeface="NimbusRomNo9L"/>
              </a:rPr>
              <a:t>compared to </a:t>
            </a:r>
            <a:r>
              <a:rPr lang="en-US" sz="1800" dirty="0">
                <a:effectLst/>
                <a:latin typeface="CMR10"/>
              </a:rPr>
              <a:t>8</a:t>
            </a:r>
            <a:r>
              <a:rPr lang="en-US" sz="1800" dirty="0">
                <a:effectLst/>
                <a:latin typeface="CMMI10"/>
              </a:rPr>
              <a:t>.</a:t>
            </a:r>
            <a:r>
              <a:rPr lang="en-US" sz="1800" dirty="0">
                <a:effectLst/>
                <a:latin typeface="CMR10"/>
              </a:rPr>
              <a:t>08 h</a:t>
            </a:r>
            <a:r>
              <a:rPr lang="en-US" sz="1800" dirty="0">
                <a:effectLst/>
                <a:latin typeface="NimbusRomNo9L"/>
              </a:rPr>
              <a:t>. 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AE17E19-6FD7-3744-9962-C6863D2DE258}"/>
              </a:ext>
            </a:extLst>
          </p:cNvPr>
          <p:cNvSpPr txBox="1">
            <a:spLocks/>
          </p:cNvSpPr>
          <p:nvPr/>
        </p:nvSpPr>
        <p:spPr>
          <a:xfrm>
            <a:off x="854500" y="1133551"/>
            <a:ext cx="1007745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5.1 Their implementation</a:t>
            </a:r>
          </a:p>
          <a:p>
            <a:pPr algn="l"/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ACFBF6A-DEBC-6440-9D1A-111D37B95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432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8BE419-BB5F-A1E1-552E-536A04575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566738"/>
            <a:ext cx="11087100" cy="4937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5. Results</a:t>
            </a:r>
          </a:p>
          <a:p>
            <a:pPr algn="l"/>
            <a:endParaRPr lang="en-US" sz="2800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AE17E19-6FD7-3744-9962-C6863D2DE258}"/>
              </a:ext>
            </a:extLst>
          </p:cNvPr>
          <p:cNvSpPr txBox="1">
            <a:spLocks/>
          </p:cNvSpPr>
          <p:nvPr/>
        </p:nvSpPr>
        <p:spPr>
          <a:xfrm>
            <a:off x="854500" y="1133551"/>
            <a:ext cx="1007745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5.2 Our Implementation</a:t>
            </a:r>
          </a:p>
          <a:p>
            <a:pPr algn="l"/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D64BB2-97D8-8448-80C5-4FDBDE27AC6D}"/>
              </a:ext>
            </a:extLst>
          </p:cNvPr>
          <p:cNvSpPr txBox="1"/>
          <p:nvPr/>
        </p:nvSpPr>
        <p:spPr>
          <a:xfrm>
            <a:off x="3033157" y="1836405"/>
            <a:ext cx="1184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Optimal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8584FB-4B85-C84C-A111-9024930057B0}"/>
              </a:ext>
            </a:extLst>
          </p:cNvPr>
          <p:cNvSpPr txBox="1"/>
          <p:nvPr/>
        </p:nvSpPr>
        <p:spPr>
          <a:xfrm>
            <a:off x="5230001" y="1836406"/>
            <a:ext cx="1184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IAVI Value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77908166-36AC-1140-9647-2DAF2F584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906907"/>
              </p:ext>
            </p:extLst>
          </p:nvPr>
        </p:nvGraphicFramePr>
        <p:xfrm>
          <a:off x="2063609" y="4204384"/>
          <a:ext cx="7659231" cy="1499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077">
                  <a:extLst>
                    <a:ext uri="{9D8B030D-6E8A-4147-A177-3AD203B41FA5}">
                      <a16:colId xmlns:a16="http://schemas.microsoft.com/office/drawing/2014/main" val="3663084910"/>
                    </a:ext>
                  </a:extLst>
                </a:gridCol>
                <a:gridCol w="2553077">
                  <a:extLst>
                    <a:ext uri="{9D8B030D-6E8A-4147-A177-3AD203B41FA5}">
                      <a16:colId xmlns:a16="http://schemas.microsoft.com/office/drawing/2014/main" val="2405102874"/>
                    </a:ext>
                  </a:extLst>
                </a:gridCol>
                <a:gridCol w="2553077">
                  <a:extLst>
                    <a:ext uri="{9D8B030D-6E8A-4147-A177-3AD203B41FA5}">
                      <a16:colId xmlns:a16="http://schemas.microsoft.com/office/drawing/2014/main" val="260496648"/>
                    </a:ext>
                  </a:extLst>
                </a:gridCol>
              </a:tblGrid>
              <a:tr h="3396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IAVI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586021"/>
                  </a:ext>
                </a:extLst>
              </a:tr>
              <a:tr h="493626">
                <a:tc>
                  <a:txBody>
                    <a:bodyPr/>
                    <a:lstStyle/>
                    <a:p>
                      <a:r>
                        <a:rPr lang="en-US" dirty="0"/>
                        <a:t>EVD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808941"/>
                  </a:ext>
                </a:extLst>
              </a:tr>
              <a:tr h="3396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124 sec(128 demontrations)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 sec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513089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2F5E56-397C-D743-B6A5-D659A3601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EC092E-58DB-604E-8634-9CF37CB3B9D7}"/>
              </a:ext>
            </a:extLst>
          </p:cNvPr>
          <p:cNvSpPr txBox="1"/>
          <p:nvPr/>
        </p:nvSpPr>
        <p:spPr>
          <a:xfrm>
            <a:off x="7421618" y="1809020"/>
            <a:ext cx="1184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IQL 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FB7139-721F-8146-BD7F-C488077C6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6" t="35757" r="9827" b="35082"/>
          <a:stretch/>
        </p:blipFill>
        <p:spPr>
          <a:xfrm>
            <a:off x="4955656" y="2087600"/>
            <a:ext cx="1733086" cy="16961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27A3BA-3CB3-EB4A-8A9D-CF98B5610D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4" t="35098" r="37122" b="34983"/>
          <a:stretch/>
        </p:blipFill>
        <p:spPr>
          <a:xfrm>
            <a:off x="2758812" y="2090862"/>
            <a:ext cx="1733086" cy="16913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7FC08E-9AAB-1C47-921F-1DB268CC10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91" t="35641" r="9739" b="34255"/>
          <a:stretch/>
        </p:blipFill>
        <p:spPr>
          <a:xfrm>
            <a:off x="7246552" y="2113403"/>
            <a:ext cx="1719970" cy="16687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67D04C-D21C-CB47-A17B-423ED2FE3C62}"/>
              </a:ext>
            </a:extLst>
          </p:cNvPr>
          <p:cNvSpPr txBox="1"/>
          <p:nvPr/>
        </p:nvSpPr>
        <p:spPr>
          <a:xfrm>
            <a:off x="2063609" y="5657813"/>
            <a:ext cx="7768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Runtime</a:t>
            </a:r>
            <a:r>
              <a:rPr lang="en-US" sz="1200" dirty="0"/>
              <a:t> is the time taken to converge the </a:t>
            </a:r>
            <a:r>
              <a:rPr lang="en-US" sz="120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difference of learned reward &lt; 0.001 between iterations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87677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8BE419-BB5F-A1E1-552E-536A04575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566738"/>
            <a:ext cx="11087100" cy="4937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6. Discussion</a:t>
            </a:r>
          </a:p>
          <a:p>
            <a:pPr algn="l"/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3FF216-8A13-094A-BA6B-BA9CE1AAB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13B65-03FD-AA43-835D-9EB4A54A5CB1}"/>
              </a:ext>
            </a:extLst>
          </p:cNvPr>
          <p:cNvSpPr txBox="1"/>
          <p:nvPr/>
        </p:nvSpPr>
        <p:spPr>
          <a:xfrm>
            <a:off x="813900" y="1507005"/>
            <a:ext cx="103609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effectLst/>
                <a:latin typeface="NimbusRomNo9L"/>
              </a:rPr>
              <a:t>According to their paper and our implementation, we can see the IAVI and IQL are much faster compared to the </a:t>
            </a:r>
            <a:r>
              <a:rPr lang="en-US" sz="1800" dirty="0" err="1">
                <a:effectLst/>
                <a:latin typeface="NimbusRomNo9L"/>
              </a:rPr>
              <a:t>MaxEnt</a:t>
            </a:r>
            <a:r>
              <a:rPr lang="en-US" sz="1800" dirty="0">
                <a:effectLst/>
                <a:latin typeface="NimbusRomNo9L"/>
              </a:rPr>
              <a:t> IRL.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NimbusRomNo9L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effectLst/>
                <a:latin typeface="NimbusRomNo9L"/>
              </a:rPr>
              <a:t>And IAVI and IQL could able to learn good reward functions so that EVD is less than </a:t>
            </a:r>
            <a:r>
              <a:rPr lang="en-US" sz="1800" dirty="0" err="1">
                <a:effectLst/>
                <a:latin typeface="NimbusRomNo9L"/>
              </a:rPr>
              <a:t>MaxEnt</a:t>
            </a:r>
            <a:r>
              <a:rPr lang="en-US" sz="1800" dirty="0">
                <a:effectLst/>
                <a:latin typeface="NimbusRomNo9L"/>
              </a:rPr>
              <a:t> IRL.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NimbusRomNo9L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effectLst/>
                <a:latin typeface="NimbusRomNo9L"/>
              </a:rPr>
              <a:t>However, there are some differences in runtimes between our results and their results. The possible reasons could be,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D030C2-2585-3742-A270-2515B8DD21AF}"/>
              </a:ext>
            </a:extLst>
          </p:cNvPr>
          <p:cNvSpPr txBox="1"/>
          <p:nvPr/>
        </p:nvSpPr>
        <p:spPr>
          <a:xfrm>
            <a:off x="2134274" y="3860417"/>
            <a:ext cx="7810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effectLst/>
                <a:latin typeface="NimbusRomNo9L"/>
              </a:rPr>
              <a:t>They have run 5 runs and had average results while we only run once.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NimbusRomNo9L"/>
              </a:rPr>
              <a:t>The computational power.</a:t>
            </a:r>
            <a:endParaRPr lang="en-US" sz="1600" dirty="0">
              <a:effectLst/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1747920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1AD1E5D-99B8-3C4A-897A-4BAC4C0F8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228" y="2799559"/>
            <a:ext cx="8273544" cy="205293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Project 2: </a:t>
            </a:r>
          </a:p>
          <a:p>
            <a:pPr algn="ctr"/>
            <a:r>
              <a:rPr lang="en-US" sz="4400" dirty="0"/>
              <a:t>Expert for Deep inverse q-learning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A7063-7326-7441-A7A1-156D9ECD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108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8BE419-BB5F-A1E1-552E-536A04575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566738"/>
            <a:ext cx="11087100" cy="4937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1. Introduction</a:t>
            </a:r>
          </a:p>
          <a:p>
            <a:pPr algn="l"/>
            <a:endParaRPr lang="en-US" sz="28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2030BE-F3E4-2A43-B876-3F3E4FA803EB}"/>
              </a:ext>
            </a:extLst>
          </p:cNvPr>
          <p:cNvSpPr txBox="1">
            <a:spLocks/>
          </p:cNvSpPr>
          <p:nvPr/>
        </p:nvSpPr>
        <p:spPr>
          <a:xfrm>
            <a:off x="854500" y="1133551"/>
            <a:ext cx="1007745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1.1 The Expert</a:t>
            </a:r>
          </a:p>
          <a:p>
            <a:pPr algn="l"/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F76B4-FA7D-A14B-8F29-A06AEE9D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F9CEAEF-2F05-5241-9416-CB576B62645B}"/>
              </a:ext>
            </a:extLst>
          </p:cNvPr>
          <p:cNvSpPr txBox="1">
            <a:spLocks/>
          </p:cNvSpPr>
          <p:nvPr/>
        </p:nvSpPr>
        <p:spPr>
          <a:xfrm>
            <a:off x="854500" y="1694163"/>
            <a:ext cx="10472630" cy="48681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expert agent for the Deep inverse Q-Learning was an agent that was trained with DeepSet Q learning.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For the expert implementation they used exact technique from the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paper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Dynamic Input for Deep Reinforcement Learning in Autonomous Driving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They have used sumo environment for simulation. 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application of the agent is to change lanes in a optimum way so that agent can arrive the destination quickly as possible.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environment is high stochastic. And states has dynamic lengths.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So we cannot use traditional Dense Neural Network architectures to solve the problem. 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may have to use some RNN, LSTM like networks to solve th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is problem. </a:t>
            </a:r>
            <a:endParaRPr lang="en-US" sz="1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their paper, they have used DeepSet Q network to solve the problem and shown significant results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compared to LSTM methods.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b="0" i="0" dirty="0">
              <a:effectLst/>
              <a:latin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74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1AD1E5D-99B8-3C4A-897A-4BAC4C0F8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228" y="2799559"/>
            <a:ext cx="8273544" cy="205293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Project 1: </a:t>
            </a:r>
          </a:p>
          <a:p>
            <a:pPr algn="ctr"/>
            <a:r>
              <a:rPr lang="en-US" sz="4400" dirty="0"/>
              <a:t>inverse q-learning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A7063-7326-7441-A7A1-156D9ECD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13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8BE419-BB5F-A1E1-552E-536A04575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566738"/>
            <a:ext cx="11087100" cy="4937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2. Network Architecture</a:t>
            </a:r>
          </a:p>
          <a:p>
            <a:pPr algn="l"/>
            <a:endParaRPr lang="en-US" sz="28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2030BE-F3E4-2A43-B876-3F3E4FA803EB}"/>
              </a:ext>
            </a:extLst>
          </p:cNvPr>
          <p:cNvSpPr txBox="1">
            <a:spLocks/>
          </p:cNvSpPr>
          <p:nvPr/>
        </p:nvSpPr>
        <p:spPr>
          <a:xfrm>
            <a:off x="854500" y="1133551"/>
            <a:ext cx="1007745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.1 Complete architecture</a:t>
            </a:r>
          </a:p>
          <a:p>
            <a:pPr algn="l"/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F76B4-FA7D-A14B-8F29-A06AEE9D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0E351-84F7-4546-A5CF-1F5B1EF3C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02" y="1695686"/>
            <a:ext cx="6436187" cy="2535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B93E0D-E68D-1443-9E95-0D39CBE24B40}"/>
              </a:ext>
            </a:extLst>
          </p:cNvPr>
          <p:cNvSpPr txBox="1"/>
          <p:nvPr/>
        </p:nvSpPr>
        <p:spPr>
          <a:xfrm>
            <a:off x="7621403" y="1756273"/>
            <a:ext cx="39361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a time step t,</a:t>
            </a:r>
          </a:p>
          <a:p>
            <a:pPr algn="l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X_static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state of the ego vehicle in the   environment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5A6D-EF80-4A4E-8574-2FFFEF05467B}"/>
              </a:ext>
            </a:extLst>
          </p:cNvPr>
          <p:cNvSpPr txBox="1"/>
          <p:nvPr/>
        </p:nvSpPr>
        <p:spPr>
          <a:xfrm>
            <a:off x="8170644" y="2710380"/>
            <a:ext cx="3215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[speed,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left_lane_av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right_lane_av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48DE8-095B-8143-8D6D-C655BE26D9E7}"/>
              </a:ext>
            </a:extLst>
          </p:cNvPr>
          <p:cNvSpPr txBox="1"/>
          <p:nvPr/>
        </p:nvSpPr>
        <p:spPr>
          <a:xfrm>
            <a:off x="7621403" y="3164461"/>
            <a:ext cx="45705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X_dynamic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tensor that contains near vehicle’s information within the sensor range 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108F68-403C-E84A-9B50-6D4389A6BF6F}"/>
              </a:ext>
            </a:extLst>
          </p:cNvPr>
          <p:cNvSpPr txBox="1"/>
          <p:nvPr/>
        </p:nvSpPr>
        <p:spPr>
          <a:xfrm>
            <a:off x="7744298" y="3770322"/>
            <a:ext cx="43139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relative_speed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relative_distance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relative_lane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927552-706E-6A4B-B4A1-7964FD08A257}"/>
              </a:ext>
            </a:extLst>
          </p:cNvPr>
          <p:cNvSpPr txBox="1"/>
          <p:nvPr/>
        </p:nvSpPr>
        <p:spPr>
          <a:xfrm>
            <a:off x="7744298" y="4075122"/>
            <a:ext cx="43139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relative_speed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relative_distance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relative_lane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F9BC61-EB00-F340-AE4C-B5A9BD98B8C5}"/>
              </a:ext>
            </a:extLst>
          </p:cNvPr>
          <p:cNvSpPr txBox="1"/>
          <p:nvPr/>
        </p:nvSpPr>
        <p:spPr>
          <a:xfrm>
            <a:off x="7744298" y="4382899"/>
            <a:ext cx="43139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relative_speed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relative_distance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relative_lane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7EB3EDC4-AC2E-B949-9745-3C0725F99CE1}"/>
              </a:ext>
            </a:extLst>
          </p:cNvPr>
          <p:cNvSpPr/>
          <p:nvPr/>
        </p:nvSpPr>
        <p:spPr>
          <a:xfrm>
            <a:off x="7744298" y="3770322"/>
            <a:ext cx="50488" cy="966794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>
            <a:extLst>
              <a:ext uri="{FF2B5EF4-FFF2-40B4-BE49-F238E27FC236}">
                <a16:creationId xmlns:a16="http://schemas.microsoft.com/office/drawing/2014/main" id="{A7451028-AE95-6640-839A-079827527519}"/>
              </a:ext>
            </a:extLst>
          </p:cNvPr>
          <p:cNvSpPr/>
          <p:nvPr/>
        </p:nvSpPr>
        <p:spPr>
          <a:xfrm flipH="1">
            <a:off x="11879668" y="3745613"/>
            <a:ext cx="50488" cy="966794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936635-3254-814B-A50E-9C2DBEFAC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02" y="4382899"/>
            <a:ext cx="2578100" cy="21590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38076E2B-B38F-F449-8DA1-8F0649E21009}"/>
              </a:ext>
            </a:extLst>
          </p:cNvPr>
          <p:cNvSpPr/>
          <p:nvPr/>
        </p:nvSpPr>
        <p:spPr>
          <a:xfrm>
            <a:off x="1588813" y="5069662"/>
            <a:ext cx="1183671" cy="1183671"/>
          </a:xfrm>
          <a:prstGeom prst="ellipse">
            <a:avLst/>
          </a:prstGeom>
          <a:solidFill>
            <a:schemeClr val="accent1">
              <a:alpha val="1704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D1A6C9-1A98-B348-A36D-21FFD4DCA1D9}"/>
              </a:ext>
            </a:extLst>
          </p:cNvPr>
          <p:cNvSpPr txBox="1"/>
          <p:nvPr/>
        </p:nvSpPr>
        <p:spPr>
          <a:xfrm>
            <a:off x="3063240" y="3845445"/>
            <a:ext cx="3221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NimbusRomNo9L"/>
              </a:rPr>
              <a:t>permutation invariant operation </a:t>
            </a:r>
            <a:endParaRPr lang="en-US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F2DBF1-81D5-334E-B80E-96FE45A58E9E}"/>
              </a:ext>
            </a:extLst>
          </p:cNvPr>
          <p:cNvCxnSpPr/>
          <p:nvPr/>
        </p:nvCxnSpPr>
        <p:spPr>
          <a:xfrm flipH="1" flipV="1">
            <a:off x="3681984" y="3429000"/>
            <a:ext cx="54864" cy="36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3E4F9B1-FDC5-3E4E-909D-C06B216D4AD3}"/>
              </a:ext>
            </a:extLst>
          </p:cNvPr>
          <p:cNvSpPr txBox="1"/>
          <p:nvPr/>
        </p:nvSpPr>
        <p:spPr>
          <a:xfrm>
            <a:off x="7584886" y="4889774"/>
            <a:ext cx="45705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Action space for this problem will be,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BC2969-AA42-2240-A559-3F2B3DAB392F}"/>
              </a:ext>
            </a:extLst>
          </p:cNvPr>
          <p:cNvSpPr txBox="1"/>
          <p:nvPr/>
        </p:nvSpPr>
        <p:spPr>
          <a:xfrm>
            <a:off x="7621404" y="5242760"/>
            <a:ext cx="4436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right_lane_change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keep_lane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left_lane_change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26684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8BE419-BB5F-A1E1-552E-536A04575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566738"/>
            <a:ext cx="11087100" cy="4937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2. Network Architecture</a:t>
            </a:r>
          </a:p>
          <a:p>
            <a:pPr algn="l"/>
            <a:endParaRPr lang="en-US" sz="28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2030BE-F3E4-2A43-B876-3F3E4FA803EB}"/>
              </a:ext>
            </a:extLst>
          </p:cNvPr>
          <p:cNvSpPr txBox="1">
            <a:spLocks/>
          </p:cNvSpPr>
          <p:nvPr/>
        </p:nvSpPr>
        <p:spPr>
          <a:xfrm>
            <a:off x="854500" y="1133551"/>
            <a:ext cx="1007745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.2 Phi network and </a:t>
            </a:r>
            <a:r>
              <a:rPr lang="en-US" sz="2000" b="1" dirty="0">
                <a:effectLst/>
                <a:latin typeface="NimbusRomNo9L"/>
              </a:rPr>
              <a:t>permutation invariant operation</a:t>
            </a:r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F76B4-FA7D-A14B-8F29-A06AEE9D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7171BA-1305-634B-99BC-4558223601D5}"/>
              </a:ext>
            </a:extLst>
          </p:cNvPr>
          <p:cNvSpPr/>
          <p:nvPr/>
        </p:nvSpPr>
        <p:spPr>
          <a:xfrm>
            <a:off x="4291584" y="1914144"/>
            <a:ext cx="420624" cy="2023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120 units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E01AAB-58D8-FE48-B01B-FEF0CE25643F}"/>
              </a:ext>
            </a:extLst>
          </p:cNvPr>
          <p:cNvSpPr/>
          <p:nvPr/>
        </p:nvSpPr>
        <p:spPr>
          <a:xfrm>
            <a:off x="4928616" y="2173224"/>
            <a:ext cx="420624" cy="1499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100 units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636D5B-787F-2549-9EF8-FA386BC94CE0}"/>
              </a:ext>
            </a:extLst>
          </p:cNvPr>
          <p:cNvSpPr/>
          <p:nvPr/>
        </p:nvSpPr>
        <p:spPr>
          <a:xfrm>
            <a:off x="5559044" y="2336291"/>
            <a:ext cx="420624" cy="1173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80 units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7F96C0-BE55-6E41-9D19-BC5566472E67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 flipV="1">
            <a:off x="4712208" y="2923032"/>
            <a:ext cx="216408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32B2B5-6DBD-9E4E-8D65-C06D9CB8F239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5349240" y="2923031"/>
            <a:ext cx="2098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55C0A92-73E9-DD4E-A7AF-EE821F3EE795}"/>
              </a:ext>
            </a:extLst>
          </p:cNvPr>
          <p:cNvSpPr txBox="1"/>
          <p:nvPr/>
        </p:nvSpPr>
        <p:spPr>
          <a:xfrm>
            <a:off x="3058156" y="2769143"/>
            <a:ext cx="1017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rl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8442683-F1D1-AA46-83CB-0A54143D460A}"/>
              </a:ext>
            </a:extLst>
          </p:cNvPr>
          <p:cNvCxnSpPr>
            <a:cxnSpLocks/>
            <a:stCxn id="33" idx="3"/>
            <a:endCxn id="2" idx="1"/>
          </p:cNvCxnSpPr>
          <p:nvPr/>
        </p:nvCxnSpPr>
        <p:spPr>
          <a:xfrm>
            <a:off x="4075176" y="2923032"/>
            <a:ext cx="216408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14501F4-1FF1-0F43-BB06-912CBAAFF930}"/>
              </a:ext>
            </a:extLst>
          </p:cNvPr>
          <p:cNvSpPr txBox="1"/>
          <p:nvPr/>
        </p:nvSpPr>
        <p:spPr>
          <a:xfrm>
            <a:off x="6232652" y="2769142"/>
            <a:ext cx="1369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[f1, f2, …, f80]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67337F-59B2-CB4F-8312-B77946DBEB19}"/>
              </a:ext>
            </a:extLst>
          </p:cNvPr>
          <p:cNvCxnSpPr>
            <a:cxnSpLocks/>
            <a:stCxn id="24" idx="3"/>
            <a:endCxn id="36" idx="1"/>
          </p:cNvCxnSpPr>
          <p:nvPr/>
        </p:nvCxnSpPr>
        <p:spPr>
          <a:xfrm>
            <a:off x="5979668" y="2923031"/>
            <a:ext cx="252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EDD6B31-1624-0347-804C-2BC995468E17}"/>
              </a:ext>
            </a:extLst>
          </p:cNvPr>
          <p:cNvSpPr/>
          <p:nvPr/>
        </p:nvSpPr>
        <p:spPr>
          <a:xfrm>
            <a:off x="4291584" y="4212526"/>
            <a:ext cx="420624" cy="2023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120 units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AF1CEF2-290F-C745-9731-95EFC03E59FB}"/>
              </a:ext>
            </a:extLst>
          </p:cNvPr>
          <p:cNvSpPr/>
          <p:nvPr/>
        </p:nvSpPr>
        <p:spPr>
          <a:xfrm>
            <a:off x="4928616" y="4471606"/>
            <a:ext cx="420624" cy="1499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100 units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75B472C-C862-8D4A-9D01-A6980DA05186}"/>
              </a:ext>
            </a:extLst>
          </p:cNvPr>
          <p:cNvSpPr/>
          <p:nvPr/>
        </p:nvSpPr>
        <p:spPr>
          <a:xfrm>
            <a:off x="5559044" y="4634673"/>
            <a:ext cx="420624" cy="1173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80 units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18259B1-64D9-C348-98EB-7B3E6C87918E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 flipV="1">
            <a:off x="4712208" y="5221414"/>
            <a:ext cx="216408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B4AF93-1B80-3541-B9B9-EBD98D27C40C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 flipV="1">
            <a:off x="5349240" y="5221413"/>
            <a:ext cx="2098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125E87A-C935-044D-AA3E-A35E097F7205}"/>
              </a:ext>
            </a:extLst>
          </p:cNvPr>
          <p:cNvSpPr txBox="1"/>
          <p:nvPr/>
        </p:nvSpPr>
        <p:spPr>
          <a:xfrm>
            <a:off x="3058156" y="5067525"/>
            <a:ext cx="1017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rl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EF2458E-B3CA-9245-A5D1-6F70FAE7D002}"/>
              </a:ext>
            </a:extLst>
          </p:cNvPr>
          <p:cNvCxnSpPr>
            <a:cxnSpLocks/>
            <a:stCxn id="65" idx="3"/>
            <a:endCxn id="60" idx="1"/>
          </p:cNvCxnSpPr>
          <p:nvPr/>
        </p:nvCxnSpPr>
        <p:spPr>
          <a:xfrm>
            <a:off x="4075176" y="5221414"/>
            <a:ext cx="216408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A166CA4-1F8E-884B-AB7D-28F0F11DD900}"/>
              </a:ext>
            </a:extLst>
          </p:cNvPr>
          <p:cNvSpPr txBox="1"/>
          <p:nvPr/>
        </p:nvSpPr>
        <p:spPr>
          <a:xfrm>
            <a:off x="6232652" y="5067524"/>
            <a:ext cx="1369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[f1, f2, …, f80]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63B4F-BD38-BA4D-9D4C-B0F787587222}"/>
              </a:ext>
            </a:extLst>
          </p:cNvPr>
          <p:cNvCxnSpPr>
            <a:cxnSpLocks/>
            <a:stCxn id="62" idx="3"/>
            <a:endCxn id="67" idx="1"/>
          </p:cNvCxnSpPr>
          <p:nvPr/>
        </p:nvCxnSpPr>
        <p:spPr>
          <a:xfrm>
            <a:off x="5979668" y="5221413"/>
            <a:ext cx="252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F8E9BEAC-2B9C-DB4E-B561-F2EC34384C16}"/>
              </a:ext>
            </a:extLst>
          </p:cNvPr>
          <p:cNvSpPr/>
          <p:nvPr/>
        </p:nvSpPr>
        <p:spPr>
          <a:xfrm>
            <a:off x="8138160" y="3669792"/>
            <a:ext cx="536448" cy="5364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33D9564-BE3C-B145-8A02-78C7F68B71FB}"/>
              </a:ext>
            </a:extLst>
          </p:cNvPr>
          <p:cNvCxnSpPr>
            <a:stCxn id="36" idx="3"/>
          </p:cNvCxnSpPr>
          <p:nvPr/>
        </p:nvCxnSpPr>
        <p:spPr>
          <a:xfrm>
            <a:off x="7601714" y="2923031"/>
            <a:ext cx="536446" cy="746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5493B99-2E94-5B46-9B74-95E8BF666B9B}"/>
              </a:ext>
            </a:extLst>
          </p:cNvPr>
          <p:cNvCxnSpPr>
            <a:stCxn id="67" idx="3"/>
          </p:cNvCxnSpPr>
          <p:nvPr/>
        </p:nvCxnSpPr>
        <p:spPr>
          <a:xfrm flipV="1">
            <a:off x="7601714" y="4248912"/>
            <a:ext cx="564388" cy="972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34A2CBE-B0BE-FD40-8389-1A76909E6809}"/>
              </a:ext>
            </a:extLst>
          </p:cNvPr>
          <p:cNvSpPr txBox="1"/>
          <p:nvPr/>
        </p:nvSpPr>
        <p:spPr>
          <a:xfrm>
            <a:off x="9140444" y="3784127"/>
            <a:ext cx="1369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[f1, f2, …, f80]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C31E7D1-5266-D44A-BB94-1663C47B618E}"/>
              </a:ext>
            </a:extLst>
          </p:cNvPr>
          <p:cNvCxnSpPr>
            <a:stCxn id="80" idx="6"/>
            <a:endCxn id="85" idx="1"/>
          </p:cNvCxnSpPr>
          <p:nvPr/>
        </p:nvCxnSpPr>
        <p:spPr>
          <a:xfrm>
            <a:off x="8674608" y="3938016"/>
            <a:ext cx="465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335E09-2527-0F41-A091-08D7B5F8932C}"/>
              </a:ext>
            </a:extLst>
          </p:cNvPr>
          <p:cNvSpPr txBox="1"/>
          <p:nvPr/>
        </p:nvSpPr>
        <p:spPr>
          <a:xfrm>
            <a:off x="1937508" y="2797335"/>
            <a:ext cx="1369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Vehicle 1: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6680A0F-DF5F-034E-8BF7-346A3A98BBB1}"/>
              </a:ext>
            </a:extLst>
          </p:cNvPr>
          <p:cNvSpPr txBox="1"/>
          <p:nvPr/>
        </p:nvSpPr>
        <p:spPr>
          <a:xfrm>
            <a:off x="1937508" y="5095717"/>
            <a:ext cx="1369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Vehicle 2:</a:t>
            </a:r>
          </a:p>
        </p:txBody>
      </p:sp>
    </p:spTree>
    <p:extLst>
      <p:ext uri="{BB962C8B-B14F-4D97-AF65-F5344CB8AC3E}">
        <p14:creationId xmlns:p14="http://schemas.microsoft.com/office/powerpoint/2010/main" val="4063697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8BE419-BB5F-A1E1-552E-536A04575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566738"/>
            <a:ext cx="11087100" cy="4937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2. Network Architecture</a:t>
            </a:r>
          </a:p>
          <a:p>
            <a:pPr algn="l"/>
            <a:endParaRPr lang="en-US" sz="28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2030BE-F3E4-2A43-B876-3F3E4FA803EB}"/>
              </a:ext>
            </a:extLst>
          </p:cNvPr>
          <p:cNvSpPr txBox="1">
            <a:spLocks/>
          </p:cNvSpPr>
          <p:nvPr/>
        </p:nvSpPr>
        <p:spPr>
          <a:xfrm>
            <a:off x="854500" y="1133551"/>
            <a:ext cx="1007745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.3 Rho network</a:t>
            </a:r>
          </a:p>
          <a:p>
            <a:pPr algn="l"/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F76B4-FA7D-A14B-8F29-A06AEE9D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7171BA-1305-634B-99BC-4558223601D5}"/>
              </a:ext>
            </a:extLst>
          </p:cNvPr>
          <p:cNvSpPr/>
          <p:nvPr/>
        </p:nvSpPr>
        <p:spPr>
          <a:xfrm>
            <a:off x="4800092" y="2590800"/>
            <a:ext cx="420624" cy="2023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60 units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E01AAB-58D8-FE48-B01B-FEF0CE25643F}"/>
              </a:ext>
            </a:extLst>
          </p:cNvPr>
          <p:cNvSpPr/>
          <p:nvPr/>
        </p:nvSpPr>
        <p:spPr>
          <a:xfrm>
            <a:off x="5437124" y="2849880"/>
            <a:ext cx="420624" cy="1499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60</a:t>
            </a:r>
          </a:p>
          <a:p>
            <a:pPr algn="ctr"/>
            <a:r>
              <a:rPr lang="en-US" sz="800" dirty="0"/>
              <a:t>units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636D5B-787F-2549-9EF8-FA386BC94CE0}"/>
              </a:ext>
            </a:extLst>
          </p:cNvPr>
          <p:cNvSpPr/>
          <p:nvPr/>
        </p:nvSpPr>
        <p:spPr>
          <a:xfrm>
            <a:off x="6067552" y="3012947"/>
            <a:ext cx="420624" cy="1173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40 units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7F96C0-BE55-6E41-9D19-BC5566472E67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 flipV="1">
            <a:off x="5220716" y="3599688"/>
            <a:ext cx="216408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32B2B5-6DBD-9E4E-8D65-C06D9CB8F239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5857748" y="3599687"/>
            <a:ext cx="2098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8442683-F1D1-AA46-83CB-0A54143D460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4583684" y="3599688"/>
            <a:ext cx="216408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14501F4-1FF1-0F43-BB06-912CBAAFF930}"/>
              </a:ext>
            </a:extLst>
          </p:cNvPr>
          <p:cNvSpPr txBox="1"/>
          <p:nvPr/>
        </p:nvSpPr>
        <p:spPr>
          <a:xfrm>
            <a:off x="6741160" y="3445798"/>
            <a:ext cx="1369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[f1, f2, …, f40]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67337F-59B2-CB4F-8312-B77946DBEB19}"/>
              </a:ext>
            </a:extLst>
          </p:cNvPr>
          <p:cNvCxnSpPr>
            <a:cxnSpLocks/>
            <a:stCxn id="24" idx="3"/>
            <a:endCxn id="36" idx="1"/>
          </p:cNvCxnSpPr>
          <p:nvPr/>
        </p:nvCxnSpPr>
        <p:spPr>
          <a:xfrm>
            <a:off x="6488176" y="3599687"/>
            <a:ext cx="252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335E09-2527-0F41-A091-08D7B5F8932C}"/>
              </a:ext>
            </a:extLst>
          </p:cNvPr>
          <p:cNvSpPr txBox="1"/>
          <p:nvPr/>
        </p:nvSpPr>
        <p:spPr>
          <a:xfrm>
            <a:off x="1978656" y="3230353"/>
            <a:ext cx="13690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features from Phi network: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76A4F8-39F8-174E-A3BD-0992BCEB4B87}"/>
              </a:ext>
            </a:extLst>
          </p:cNvPr>
          <p:cNvSpPr txBox="1"/>
          <p:nvPr/>
        </p:nvSpPr>
        <p:spPr>
          <a:xfrm>
            <a:off x="3347718" y="3445797"/>
            <a:ext cx="1369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[f1, f2, …, f80]</a:t>
            </a:r>
          </a:p>
        </p:txBody>
      </p:sp>
    </p:spTree>
    <p:extLst>
      <p:ext uri="{BB962C8B-B14F-4D97-AF65-F5344CB8AC3E}">
        <p14:creationId xmlns:p14="http://schemas.microsoft.com/office/powerpoint/2010/main" val="252183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8BE419-BB5F-A1E1-552E-536A04575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566738"/>
            <a:ext cx="11087100" cy="4937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2. Network Architecture</a:t>
            </a:r>
          </a:p>
          <a:p>
            <a:pPr algn="l"/>
            <a:endParaRPr lang="en-US" sz="28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2030BE-F3E4-2A43-B876-3F3E4FA803EB}"/>
              </a:ext>
            </a:extLst>
          </p:cNvPr>
          <p:cNvSpPr txBox="1">
            <a:spLocks/>
          </p:cNvSpPr>
          <p:nvPr/>
        </p:nvSpPr>
        <p:spPr>
          <a:xfrm>
            <a:off x="854500" y="1133551"/>
            <a:ext cx="1007745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.4 Q network</a:t>
            </a:r>
          </a:p>
          <a:p>
            <a:pPr algn="l"/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F76B4-FA7D-A14B-8F29-A06AEE9D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7171BA-1305-634B-99BC-4558223601D5}"/>
              </a:ext>
            </a:extLst>
          </p:cNvPr>
          <p:cNvSpPr/>
          <p:nvPr/>
        </p:nvSpPr>
        <p:spPr>
          <a:xfrm>
            <a:off x="5373116" y="2328672"/>
            <a:ext cx="420624" cy="2023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200 units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E01AAB-58D8-FE48-B01B-FEF0CE25643F}"/>
              </a:ext>
            </a:extLst>
          </p:cNvPr>
          <p:cNvSpPr/>
          <p:nvPr/>
        </p:nvSpPr>
        <p:spPr>
          <a:xfrm>
            <a:off x="6010148" y="2587752"/>
            <a:ext cx="420624" cy="1499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100</a:t>
            </a:r>
          </a:p>
          <a:p>
            <a:pPr algn="ctr"/>
            <a:r>
              <a:rPr lang="en-US" sz="800" dirty="0"/>
              <a:t>units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636D5B-787F-2549-9EF8-FA386BC94CE0}"/>
              </a:ext>
            </a:extLst>
          </p:cNvPr>
          <p:cNvSpPr/>
          <p:nvPr/>
        </p:nvSpPr>
        <p:spPr>
          <a:xfrm>
            <a:off x="6640576" y="2750819"/>
            <a:ext cx="420624" cy="1173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3 units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7F96C0-BE55-6E41-9D19-BC5566472E67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 flipV="1">
            <a:off x="5793740" y="3337560"/>
            <a:ext cx="216408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32B2B5-6DBD-9E4E-8D65-C06D9CB8F239}"/>
              </a:ext>
            </a:extLst>
          </p:cNvPr>
          <p:cNvCxnSpPr>
            <a:cxnSpLocks/>
            <a:stCxn id="19" idx="3"/>
            <a:endCxn id="24" idx="1"/>
          </p:cNvCxnSpPr>
          <p:nvPr/>
        </p:nvCxnSpPr>
        <p:spPr>
          <a:xfrm flipV="1">
            <a:off x="6430772" y="3337559"/>
            <a:ext cx="2098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8442683-F1D1-AA46-83CB-0A54143D460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5156708" y="3337560"/>
            <a:ext cx="216408" cy="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14501F4-1FF1-0F43-BB06-912CBAAFF930}"/>
              </a:ext>
            </a:extLst>
          </p:cNvPr>
          <p:cNvSpPr txBox="1"/>
          <p:nvPr/>
        </p:nvSpPr>
        <p:spPr>
          <a:xfrm>
            <a:off x="7314184" y="3183670"/>
            <a:ext cx="1369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[a0, a1, a2]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67337F-59B2-CB4F-8312-B77946DBEB19}"/>
              </a:ext>
            </a:extLst>
          </p:cNvPr>
          <p:cNvCxnSpPr>
            <a:cxnSpLocks/>
            <a:stCxn id="24" idx="3"/>
            <a:endCxn id="36" idx="1"/>
          </p:cNvCxnSpPr>
          <p:nvPr/>
        </p:nvCxnSpPr>
        <p:spPr>
          <a:xfrm>
            <a:off x="7061200" y="3337559"/>
            <a:ext cx="252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335E09-2527-0F41-A091-08D7B5F8932C}"/>
              </a:ext>
            </a:extLst>
          </p:cNvPr>
          <p:cNvSpPr txBox="1"/>
          <p:nvPr/>
        </p:nvSpPr>
        <p:spPr>
          <a:xfrm>
            <a:off x="1422977" y="3035281"/>
            <a:ext cx="24932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Concatenation of Dynamic features from Rho network and static features: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76A4F8-39F8-174E-A3BD-0992BCEB4B87}"/>
              </a:ext>
            </a:extLst>
          </p:cNvPr>
          <p:cNvSpPr txBox="1"/>
          <p:nvPr/>
        </p:nvSpPr>
        <p:spPr>
          <a:xfrm>
            <a:off x="3920742" y="3183669"/>
            <a:ext cx="1369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[f1, f2, …, f43]</a:t>
            </a:r>
          </a:p>
        </p:txBody>
      </p:sp>
    </p:spTree>
    <p:extLst>
      <p:ext uri="{BB962C8B-B14F-4D97-AF65-F5344CB8AC3E}">
        <p14:creationId xmlns:p14="http://schemas.microsoft.com/office/powerpoint/2010/main" val="556095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8BE419-BB5F-A1E1-552E-536A04575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566738"/>
            <a:ext cx="11087100" cy="4937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3. Methodology</a:t>
            </a:r>
          </a:p>
          <a:p>
            <a:pPr algn="l"/>
            <a:endParaRPr lang="en-US" sz="28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2030BE-F3E4-2A43-B876-3F3E4FA803EB}"/>
              </a:ext>
            </a:extLst>
          </p:cNvPr>
          <p:cNvSpPr txBox="1">
            <a:spLocks/>
          </p:cNvSpPr>
          <p:nvPr/>
        </p:nvSpPr>
        <p:spPr>
          <a:xfrm>
            <a:off x="854500" y="1133551"/>
            <a:ext cx="1007745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.1 Dataset</a:t>
            </a:r>
          </a:p>
          <a:p>
            <a:pPr algn="l"/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F76B4-FA7D-A14B-8F29-A06AEE9D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BC3B7B4-1712-814C-94B8-9341073980BA}"/>
              </a:ext>
            </a:extLst>
          </p:cNvPr>
          <p:cNvSpPr txBox="1">
            <a:spLocks/>
          </p:cNvSpPr>
          <p:nvPr/>
        </p:nvSpPr>
        <p:spPr>
          <a:xfrm>
            <a:off x="854500" y="1694163"/>
            <a:ext cx="1047263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 the environment I have 4 types of vehicles,</a:t>
            </a:r>
            <a:endParaRPr lang="en-US" sz="1800" dirty="0">
              <a:latin typeface="Arial" panose="020B0604020202020204" pitchFamily="34" charset="0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7B4F172-3624-B94C-883F-A98567390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608600"/>
              </p:ext>
            </p:extLst>
          </p:nvPr>
        </p:nvGraphicFramePr>
        <p:xfrm>
          <a:off x="1237488" y="2254775"/>
          <a:ext cx="4322065" cy="1889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188">
                  <a:extLst>
                    <a:ext uri="{9D8B030D-6E8A-4147-A177-3AD203B41FA5}">
                      <a16:colId xmlns:a16="http://schemas.microsoft.com/office/drawing/2014/main" val="3477792020"/>
                    </a:ext>
                  </a:extLst>
                </a:gridCol>
                <a:gridCol w="1147959">
                  <a:extLst>
                    <a:ext uri="{9D8B030D-6E8A-4147-A177-3AD203B41FA5}">
                      <a16:colId xmlns:a16="http://schemas.microsoft.com/office/drawing/2014/main" val="1676784204"/>
                    </a:ext>
                  </a:extLst>
                </a:gridCol>
                <a:gridCol w="1147959">
                  <a:extLst>
                    <a:ext uri="{9D8B030D-6E8A-4147-A177-3AD203B41FA5}">
                      <a16:colId xmlns:a16="http://schemas.microsoft.com/office/drawing/2014/main" val="1391691497"/>
                    </a:ext>
                  </a:extLst>
                </a:gridCol>
                <a:gridCol w="1147959">
                  <a:extLst>
                    <a:ext uri="{9D8B030D-6E8A-4147-A177-3AD203B41FA5}">
                      <a16:colId xmlns:a16="http://schemas.microsoft.com/office/drawing/2014/main" val="3802371739"/>
                    </a:ext>
                  </a:extLst>
                </a:gridCol>
              </a:tblGrid>
              <a:tr h="4616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Acceleration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Deceleration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18333"/>
                  </a:ext>
                </a:extLst>
              </a:tr>
              <a:tr h="2855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 +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864935"/>
                  </a:ext>
                </a:extLst>
              </a:tr>
              <a:tr h="2855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+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86890"/>
                  </a:ext>
                </a:extLst>
              </a:tr>
              <a:tr h="2855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 +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196816"/>
                  </a:ext>
                </a:extLst>
              </a:tr>
              <a:tr h="2855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 +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355837"/>
                  </a:ext>
                </a:extLst>
              </a:tr>
              <a:tr h="2855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22765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55528AC-3856-C54C-95A0-4C37C1FD4FF2}"/>
              </a:ext>
            </a:extLst>
          </p:cNvPr>
          <p:cNvSpPr txBox="1"/>
          <p:nvPr/>
        </p:nvSpPr>
        <p:spPr>
          <a:xfrm>
            <a:off x="4498848" y="4144195"/>
            <a:ext cx="938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effectLst/>
                <a:latin typeface="CMMI8"/>
              </a:rPr>
              <a:t>k </a:t>
            </a:r>
            <a:r>
              <a:rPr lang="en-US" sz="1200" b="1" dirty="0">
                <a:effectLst/>
                <a:latin typeface="CMSY8"/>
              </a:rPr>
              <a:t>∼ U</a:t>
            </a:r>
            <a:r>
              <a:rPr lang="en-US" sz="1200" b="1" dirty="0">
                <a:effectLst/>
                <a:latin typeface="CMR8"/>
              </a:rPr>
              <a:t>(</a:t>
            </a:r>
            <a:r>
              <a:rPr lang="en-US" sz="1200" b="1" dirty="0">
                <a:effectLst/>
                <a:latin typeface="CMSY8"/>
              </a:rPr>
              <a:t>−</a:t>
            </a:r>
            <a:r>
              <a:rPr lang="en-US" sz="1200" b="1" dirty="0">
                <a:effectLst/>
                <a:latin typeface="CMR8"/>
              </a:rPr>
              <a:t>5</a:t>
            </a:r>
            <a:r>
              <a:rPr lang="en-US" sz="1200" b="1" dirty="0">
                <a:effectLst/>
                <a:latin typeface="CMMI8"/>
              </a:rPr>
              <a:t>,</a:t>
            </a:r>
            <a:r>
              <a:rPr lang="en-US" sz="1200" b="1" dirty="0">
                <a:effectLst/>
                <a:latin typeface="CMR8"/>
              </a:rPr>
              <a:t>5) </a:t>
            </a:r>
            <a:endParaRPr lang="en-US" sz="1200" b="1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37A0CAD-C064-914E-9711-7F521702A832}"/>
              </a:ext>
            </a:extLst>
          </p:cNvPr>
          <p:cNvSpPr txBox="1">
            <a:spLocks/>
          </p:cNvSpPr>
          <p:nvPr/>
        </p:nvSpPr>
        <p:spPr>
          <a:xfrm>
            <a:off x="854500" y="4510515"/>
            <a:ext cx="1047263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Added 50 vehicles randomly per each episode to the environment.</a:t>
            </a: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6CBD7D13-57B9-0C44-9FAE-D3972F039687}"/>
              </a:ext>
            </a:extLst>
          </p:cNvPr>
          <p:cNvSpPr txBox="1">
            <a:spLocks/>
          </p:cNvSpPr>
          <p:nvPr/>
        </p:nvSpPr>
        <p:spPr>
          <a:xfrm>
            <a:off x="854500" y="5120115"/>
            <a:ext cx="1047263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When choosing ego vehicle position used normal distribution.</a:t>
            </a: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F0D55BF5-0236-9E4A-B911-0FFFFF15EBC6}"/>
              </a:ext>
            </a:extLst>
          </p:cNvPr>
          <p:cNvSpPr txBox="1">
            <a:spLocks/>
          </p:cNvSpPr>
          <p:nvPr/>
        </p:nvSpPr>
        <p:spPr>
          <a:xfrm>
            <a:off x="837123" y="5724449"/>
            <a:ext cx="1047263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Totally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3000 episodes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were collected and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balanced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the dataset.</a:t>
            </a:r>
            <a:endParaRPr lang="en-US" sz="1800" dirty="0"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6A0994-2BAE-9740-8289-A30A74B4C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52"/>
          <a:stretch/>
        </p:blipFill>
        <p:spPr>
          <a:xfrm>
            <a:off x="8335446" y="1902595"/>
            <a:ext cx="3424587" cy="386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50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8BE419-BB5F-A1E1-552E-536A04575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566738"/>
            <a:ext cx="11087100" cy="4937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2. Methodology</a:t>
            </a:r>
          </a:p>
          <a:p>
            <a:pPr algn="l"/>
            <a:endParaRPr lang="en-US" sz="28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2030BE-F3E4-2A43-B876-3F3E4FA803EB}"/>
              </a:ext>
            </a:extLst>
          </p:cNvPr>
          <p:cNvSpPr txBox="1">
            <a:spLocks/>
          </p:cNvSpPr>
          <p:nvPr/>
        </p:nvSpPr>
        <p:spPr>
          <a:xfrm>
            <a:off x="854500" y="1133551"/>
            <a:ext cx="1007745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2.2 Algorithm</a:t>
            </a:r>
          </a:p>
          <a:p>
            <a:pPr algn="l"/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F76B4-FA7D-A14B-8F29-A06AEE9D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50A75-AED0-8745-A570-BF2C72BC0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30" y="1262710"/>
            <a:ext cx="4281610" cy="47730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05F16-883A-844F-81BD-799D1D4AEA35}"/>
                  </a:ext>
                </a:extLst>
              </p:cNvPr>
              <p:cNvSpPr txBox="1"/>
              <p:nvPr/>
            </p:nvSpPr>
            <p:spPr>
              <a:xfrm>
                <a:off x="1410178" y="2629591"/>
                <a:ext cx="3180110" cy="651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𝒆𝒈𝒐</m:t>
                                  </m:r>
                                </m:sub>
                              </m:sSub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𝒅𝒆𝒔𝒊𝒓𝒆𝒅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𝒅𝒆𝒔𝒊𝒓𝒆𝒅</m:t>
                              </m:r>
                            </m:sub>
                          </m:sSub>
                        </m:den>
                      </m:f>
                      <m:r>
                        <a:rPr lang="en-US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𝐈𝐂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005F16-883A-844F-81BD-799D1D4AE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178" y="2629591"/>
                <a:ext cx="3180110" cy="651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15D7F1-A55E-5E4C-8406-EFC514D00FB6}"/>
                  </a:ext>
                </a:extLst>
              </p:cNvPr>
              <p:cNvSpPr txBox="1"/>
              <p:nvPr/>
            </p:nvSpPr>
            <p:spPr>
              <a:xfrm>
                <a:off x="1056610" y="3806466"/>
                <a:ext cx="403142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Here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IC</m:t>
                          </m:r>
                        </m:sub>
                      </m:sSub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panelty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lane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changes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lane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change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𝐈𝐂</m:t>
                          </m:r>
                        </m:sub>
                      </m:sSub>
                      <m:r>
                        <a:rPr lang="en-US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𝐰𝐢𝐥𝐥</m:t>
                      </m:r>
                      <m:r>
                        <a:rPr lang="en-US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𝐛𝐞</m:t>
                      </m:r>
                      <m:r>
                        <a:rPr lang="en-US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lane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change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happened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𝐈𝐂</m:t>
                          </m:r>
                        </m:sub>
                      </m:sSub>
                      <m:r>
                        <a:rPr lang="en-US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𝐰𝐢𝐥𝐥</m:t>
                      </m:r>
                      <m:r>
                        <a:rPr lang="en-US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𝐛𝐞</m:t>
                      </m:r>
                      <m:r>
                        <a:rPr lang="en-US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𝟎𝟎𝟏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15D7F1-A55E-5E4C-8406-EFC514D00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10" y="3806466"/>
                <a:ext cx="4031420" cy="830997"/>
              </a:xfrm>
              <a:prstGeom prst="rect">
                <a:avLst/>
              </a:prstGeom>
              <a:blipFill>
                <a:blip r:embed="rId4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205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8BE419-BB5F-A1E1-552E-536A04575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566738"/>
            <a:ext cx="11087100" cy="4937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2. Results</a:t>
            </a:r>
          </a:p>
          <a:p>
            <a:pPr algn="l"/>
            <a:endParaRPr lang="en-US" sz="28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2030BE-F3E4-2A43-B876-3F3E4FA803EB}"/>
              </a:ext>
            </a:extLst>
          </p:cNvPr>
          <p:cNvSpPr txBox="1">
            <a:spLocks/>
          </p:cNvSpPr>
          <p:nvPr/>
        </p:nvSpPr>
        <p:spPr>
          <a:xfrm>
            <a:off x="854500" y="1133551"/>
            <a:ext cx="1007745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2.1 Loss curve and Return curve</a:t>
            </a:r>
          </a:p>
          <a:p>
            <a:pPr algn="l"/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F76B4-FA7D-A14B-8F29-A06AEE9D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A4183-D3A6-494A-9615-8AB1984A6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68" y="2184082"/>
            <a:ext cx="4280408" cy="3210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12CE88-8EDE-9947-A73D-673B247C3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42" y="2181352"/>
            <a:ext cx="4280408" cy="321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41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8BE419-BB5F-A1E1-552E-536A04575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566738"/>
            <a:ext cx="11087100" cy="4937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2. Results</a:t>
            </a:r>
          </a:p>
          <a:p>
            <a:pPr algn="l"/>
            <a:endParaRPr lang="en-US" sz="28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2030BE-F3E4-2A43-B876-3F3E4FA803EB}"/>
              </a:ext>
            </a:extLst>
          </p:cNvPr>
          <p:cNvSpPr txBox="1">
            <a:spLocks/>
          </p:cNvSpPr>
          <p:nvPr/>
        </p:nvSpPr>
        <p:spPr>
          <a:xfrm>
            <a:off x="854500" y="1060450"/>
            <a:ext cx="1007745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2.2 Real-time simulation </a:t>
            </a:r>
          </a:p>
          <a:p>
            <a:pPr algn="l"/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F76B4-FA7D-A14B-8F29-A06AEE9D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test_agent" descr="test_agent">
            <a:hlinkClick r:id="" action="ppaction://media"/>
            <a:extLst>
              <a:ext uri="{FF2B5EF4-FFF2-40B4-BE49-F238E27FC236}">
                <a16:creationId xmlns:a16="http://schemas.microsoft.com/office/drawing/2014/main" id="{FE888F87-58A1-434F-A344-5C8AF0AD4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944" b="6970"/>
          <a:stretch/>
        </p:blipFill>
        <p:spPr>
          <a:xfrm>
            <a:off x="963168" y="1505339"/>
            <a:ext cx="10619232" cy="51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3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1AD1E5D-99B8-3C4A-897A-4BAC4C0F8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4927" y="3102489"/>
            <a:ext cx="3942145" cy="1071159"/>
          </a:xfrm>
        </p:spPr>
        <p:txBody>
          <a:bodyPr>
            <a:noAutofit/>
          </a:bodyPr>
          <a:lstStyle/>
          <a:p>
            <a:r>
              <a:rPr lang="en-US" sz="4400" dirty="0"/>
              <a:t>Thank you..!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A7063-7326-7441-A7A1-156D9ECD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14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8BE419-BB5F-A1E1-552E-536A04575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998" y="995880"/>
            <a:ext cx="8975002" cy="4261919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Contents</a:t>
            </a:r>
          </a:p>
          <a:p>
            <a:pPr algn="l"/>
            <a:endParaRPr lang="en-US" sz="1800" dirty="0">
              <a:solidFill>
                <a:schemeClr val="tx1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Introduction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Related work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Methodology and algorithms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The experiment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Results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Discussion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C5CFED-6A6F-D24D-9A4A-70AB260C0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884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8BE419-BB5F-A1E1-552E-536A04575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566738"/>
            <a:ext cx="11087100" cy="4937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1. Introduction</a:t>
            </a:r>
          </a:p>
          <a:p>
            <a:pPr algn="l"/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C3426-3BCE-9547-9B01-D3FF729B6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71" y="2498805"/>
            <a:ext cx="5715057" cy="407417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212030BE-F3E4-2A43-B876-3F3E4FA803EB}"/>
              </a:ext>
            </a:extLst>
          </p:cNvPr>
          <p:cNvSpPr txBox="1">
            <a:spLocks/>
          </p:cNvSpPr>
          <p:nvPr/>
        </p:nvSpPr>
        <p:spPr>
          <a:xfrm>
            <a:off x="854500" y="1133551"/>
            <a:ext cx="1007745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1.1 Inverse Reinforcement Learning</a:t>
            </a:r>
          </a:p>
          <a:p>
            <a:pPr algn="l"/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F76B4-FA7D-A14B-8F29-A06AEE9D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CE2DA-49E0-9645-A265-C43E656A5B1F}"/>
              </a:ext>
            </a:extLst>
          </p:cNvPr>
          <p:cNvSpPr txBox="1"/>
          <p:nvPr/>
        </p:nvSpPr>
        <p:spPr>
          <a:xfrm>
            <a:off x="1265873" y="1678907"/>
            <a:ext cx="9666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idea behind the Inverse Q-learning is to learn the reward function and use Q-learning to find the optimal policy</a:t>
            </a:r>
          </a:p>
        </p:txBody>
      </p:sp>
    </p:spTree>
    <p:extLst>
      <p:ext uri="{BB962C8B-B14F-4D97-AF65-F5344CB8AC3E}">
        <p14:creationId xmlns:p14="http://schemas.microsoft.com/office/powerpoint/2010/main" val="406285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8BE419-BB5F-A1E1-552E-536A04575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566738"/>
            <a:ext cx="11087100" cy="4937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1. Introduction</a:t>
            </a:r>
          </a:p>
          <a:p>
            <a:pPr algn="l"/>
            <a:endParaRPr lang="en-US" sz="28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FEC28F5-F55B-8B3C-5971-761AB0F22975}"/>
              </a:ext>
            </a:extLst>
          </p:cNvPr>
          <p:cNvSpPr txBox="1">
            <a:spLocks/>
          </p:cNvSpPr>
          <p:nvPr/>
        </p:nvSpPr>
        <p:spPr>
          <a:xfrm>
            <a:off x="854500" y="1457011"/>
            <a:ext cx="10472630" cy="51052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Common Inverse RL methods are using complex and time-consuming calculations to find the reward function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 the paper, they have purposed a new set of algorithms that only needs to solve the MDP for the demonstrated behavior once to recover the expert policy. 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Their method, called Inverse Action-value Iteration (IAVI), can accurately recover an external agent's reward function using simple analytical calculations 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They also provide a sampling-based variant that doesn't require a model of the environment. 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They evaluate the algorithms on the Objectworld benchmark and show a significant speedup compared to existing methods.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They also apply the Deep Constrained Inverse Q-learning algorithm to the task of learning autonomous lane-changes in a simulator and achieving competent driving after training on 30 minutes of demonstrations.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b="0" i="0" dirty="0">
              <a:effectLst/>
              <a:latin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56DD1-CB66-ED44-A8E2-CF029D616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04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8BE419-BB5F-A1E1-552E-536A04575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850" y="566738"/>
            <a:ext cx="11087100" cy="4937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2. Related work</a:t>
            </a:r>
          </a:p>
          <a:p>
            <a:pPr algn="l"/>
            <a:endParaRPr lang="en-US" sz="28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FEC28F5-F55B-8B3C-5971-761AB0F22975}"/>
              </a:ext>
            </a:extLst>
          </p:cNvPr>
          <p:cNvSpPr txBox="1">
            <a:spLocks/>
          </p:cNvSpPr>
          <p:nvPr/>
        </p:nvSpPr>
        <p:spPr>
          <a:xfrm>
            <a:off x="506834" y="3546313"/>
            <a:ext cx="5147517" cy="3196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Previous Work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Previous research has used Linear IRL [22, 1] and Large-Margin Q-Learning [24] to solve this problem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sz="1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Maximum Entropy Inverse Reinforcement Learning (MaxEnt IRL [30]) is another popular approach that addresses the ambiguity of possible reward functions and induced policies by keeping the distribution over actions non-committed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However, MaxEnt IRL requires the MDP underlying the demonstrations to be solved multiple times, making it computationally expensive.</a:t>
            </a:r>
          </a:p>
          <a:p>
            <a:pPr marL="285750" indent="-285750" algn="l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37880-1A10-1348-9E57-E11BB5E65E14}"/>
              </a:ext>
            </a:extLst>
          </p:cNvPr>
          <p:cNvSpPr txBox="1"/>
          <p:nvPr/>
        </p:nvSpPr>
        <p:spPr>
          <a:xfrm>
            <a:off x="6096000" y="3546313"/>
            <a:ext cx="5645150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work</a:t>
            </a:r>
          </a:p>
          <a:p>
            <a:pPr marL="285750" indent="-285750" algn="l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this work, the authors propose a novel class of IRL algorithms based on Inverse Action-value Iteration (IAVI)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 uses a probabilistic formulation and assumes a policy that only maximizes entropy locally at each step.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approach allows them to avoid the computationally expensive inner loop of </a:t>
            </a:r>
            <a:r>
              <a:rPr lang="en-US" sz="15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MaxEnt</a:t>
            </a:r>
            <a:r>
              <a:rPr lang="en-US" sz="15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IRL.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B6A2B1-8FB5-6041-BEB7-D458B59521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5" t="19779" r="15516" b="19350"/>
          <a:stretch/>
        </p:blipFill>
        <p:spPr>
          <a:xfrm>
            <a:off x="3359020" y="993516"/>
            <a:ext cx="4869090" cy="24294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0167F7-9219-F74F-BF42-C2FC3B54C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663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AF6B266F-1219-CD47-A248-483FB1190CBA}"/>
              </a:ext>
            </a:extLst>
          </p:cNvPr>
          <p:cNvSpPr txBox="1">
            <a:spLocks/>
          </p:cNvSpPr>
          <p:nvPr/>
        </p:nvSpPr>
        <p:spPr>
          <a:xfrm>
            <a:off x="854500" y="2046084"/>
            <a:ext cx="10077450" cy="25711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</a:rPr>
              <a:t>Inverse Action value iteration – Model-based</a:t>
            </a:r>
          </a:p>
          <a:p>
            <a:pPr marL="285750" indent="-285750" algn="just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</a:rPr>
              <a:t>Tabular Inverse Q-learning – Model-free</a:t>
            </a:r>
          </a:p>
          <a:p>
            <a:pPr marL="285750" indent="-285750" algn="just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</a:rPr>
              <a:t>Deep Inverse Q-learning – Model-based</a:t>
            </a:r>
          </a:p>
          <a:p>
            <a:pPr marL="285750" indent="-285750" algn="just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</a:rPr>
              <a:t>Tabular Constrained Inverse Q-learning – Model-free </a:t>
            </a:r>
          </a:p>
          <a:p>
            <a:pPr marL="285750" indent="-285750" algn="just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1800" dirty="0">
                <a:latin typeface="Arial" panose="020B0604020202020204" pitchFamily="34" charset="0"/>
              </a:rPr>
              <a:t>Fixed Batch Deep Constrained Inverse Q-learning – Model-free 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CAA60EC-C517-764F-998C-C1A929E81363}"/>
              </a:ext>
            </a:extLst>
          </p:cNvPr>
          <p:cNvSpPr txBox="1">
            <a:spLocks/>
          </p:cNvSpPr>
          <p:nvPr/>
        </p:nvSpPr>
        <p:spPr>
          <a:xfrm>
            <a:off x="854500" y="1133551"/>
            <a:ext cx="1007745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3.1 Purposed algorithms</a:t>
            </a:r>
          </a:p>
          <a:p>
            <a:pPr algn="l"/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3BB15F-4DEF-5D4E-B8F6-32E0E6B8F847}"/>
              </a:ext>
            </a:extLst>
          </p:cNvPr>
          <p:cNvSpPr txBox="1"/>
          <p:nvPr/>
        </p:nvSpPr>
        <p:spPr>
          <a:xfrm>
            <a:off x="2451226" y="5158012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</a:rPr>
              <a:t>We will only implement 1</a:t>
            </a:r>
            <a:r>
              <a:rPr lang="en-US" sz="1800" baseline="30000" dirty="0">
                <a:solidFill>
                  <a:srgbClr val="0070C0"/>
                </a:solidFill>
                <a:latin typeface="Arial" panose="020B0604020202020204" pitchFamily="34" charset="0"/>
              </a:rPr>
              <a:t>st</a:t>
            </a: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</a:rPr>
              <a:t> and, the 2</a:t>
            </a:r>
            <a:r>
              <a:rPr lang="en-US" sz="1800" baseline="30000" dirty="0">
                <a:solidFill>
                  <a:srgbClr val="0070C0"/>
                </a:solidFill>
                <a:latin typeface="Arial" panose="020B0604020202020204" pitchFamily="34" charset="0"/>
              </a:rPr>
              <a:t>nd</a:t>
            </a:r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</a:rPr>
              <a:t> algorithm in this Assignment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6F6CB7-2D76-2A4A-90F2-2377CB099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395" y="492802"/>
            <a:ext cx="11087100" cy="4937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3. Methodology and algorithms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AB0111-6E63-D447-8617-8DBF994F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0FEC28F5-F55B-8B3C-5971-761AB0F22975}"/>
              </a:ext>
            </a:extLst>
          </p:cNvPr>
          <p:cNvSpPr txBox="1">
            <a:spLocks/>
          </p:cNvSpPr>
          <p:nvPr/>
        </p:nvSpPr>
        <p:spPr>
          <a:xfrm>
            <a:off x="854500" y="1133551"/>
            <a:ext cx="1007745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3.2 Inverse action value iteration – IAVI</a:t>
            </a:r>
          </a:p>
          <a:p>
            <a:pPr algn="l"/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2374CE-E027-8848-9CB9-E3935908B175}"/>
                  </a:ext>
                </a:extLst>
              </p:cNvPr>
              <p:cNvSpPr txBox="1"/>
              <p:nvPr/>
            </p:nvSpPr>
            <p:spPr>
              <a:xfrm>
                <a:off x="7209212" y="3047179"/>
                <a:ext cx="4119360" cy="720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sz="16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 ∈ 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2374CE-E027-8848-9CB9-E3935908B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212" y="3047179"/>
                <a:ext cx="4119360" cy="720005"/>
              </a:xfrm>
              <a:prstGeom prst="rect">
                <a:avLst/>
              </a:prstGeom>
              <a:blipFill>
                <a:blip r:embed="rId2"/>
                <a:stretch>
                  <a:fillRect t="-119298" b="-16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480997-D172-694F-A338-E3CFE8A83C1C}"/>
                  </a:ext>
                </a:extLst>
              </p:cNvPr>
              <p:cNvSpPr txBox="1"/>
              <p:nvPr/>
            </p:nvSpPr>
            <p:spPr>
              <a:xfrm>
                <a:off x="6766657" y="2095507"/>
                <a:ext cx="4771293" cy="4758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sz="1600" i="0">
                          <a:latin typeface="Cambria Math" panose="02040503050406030204" pitchFamily="18" charset="0"/>
                        </a:rPr>
                        <m:t>:=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6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γ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sepChr m:val=","/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sub>
                          </m:sSub>
                          <m:sSup>
                            <m:sSup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480997-D172-694F-A338-E3CFE8A83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657" y="2095507"/>
                <a:ext cx="4771293" cy="4758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663353-C576-6D4F-9333-3F52A4B9E913}"/>
                  </a:ext>
                </a:extLst>
              </p:cNvPr>
              <p:cNvSpPr txBox="1"/>
              <p:nvPr/>
            </p:nvSpPr>
            <p:spPr>
              <a:xfrm>
                <a:off x="6766656" y="2571343"/>
                <a:ext cx="4771293" cy="4758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sz="1600" i="0">
                          <a:latin typeface="Cambria Math" panose="02040503050406030204" pitchFamily="18" charset="0"/>
                        </a:rPr>
                        <m:t>:=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6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γ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sepChr m:val=","/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sub>
                          </m:sSub>
                          <m:sSup>
                            <m:sSup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663353-C576-6D4F-9333-3F52A4B9E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656" y="2571343"/>
                <a:ext cx="4771293" cy="4758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744A16-D8DB-8540-9CFA-52437388CCE4}"/>
                  </a:ext>
                </a:extLst>
              </p:cNvPr>
              <p:cNvSpPr txBox="1"/>
              <p:nvPr/>
            </p:nvSpPr>
            <p:spPr>
              <a:xfrm>
                <a:off x="1629634" y="2072520"/>
                <a:ext cx="3405168" cy="683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i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6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744A16-D8DB-8540-9CFA-52437388C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34" y="2072520"/>
                <a:ext cx="3405168" cy="683585"/>
              </a:xfrm>
              <a:prstGeom prst="rect">
                <a:avLst/>
              </a:prstGeom>
              <a:blipFill>
                <a:blip r:embed="rId5"/>
                <a:stretch>
                  <a:fillRect t="-9259" b="-8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F41ADA-EC2B-1F47-8A30-B3D09190DE0E}"/>
                  </a:ext>
                </a:extLst>
              </p:cNvPr>
              <p:cNvSpPr txBox="1"/>
              <p:nvPr/>
            </p:nvSpPr>
            <p:spPr>
              <a:xfrm>
                <a:off x="1396051" y="2809261"/>
                <a:ext cx="3872334" cy="6896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1600" b="0" i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1600" b="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F41ADA-EC2B-1F47-8A30-B3D09190D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051" y="2809261"/>
                <a:ext cx="3872334" cy="689676"/>
              </a:xfrm>
              <a:prstGeom prst="rect">
                <a:avLst/>
              </a:prstGeom>
              <a:blipFill>
                <a:blip r:embed="rId6"/>
                <a:stretch>
                  <a:fillRect t="-123636" b="-17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9DC76E-3FCE-1D4B-800A-6A008FEBBD98}"/>
                  </a:ext>
                </a:extLst>
              </p:cNvPr>
              <p:cNvSpPr txBox="1"/>
              <p:nvPr/>
            </p:nvSpPr>
            <p:spPr>
              <a:xfrm>
                <a:off x="1331159" y="3498937"/>
                <a:ext cx="3709863" cy="6050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9DC76E-3FCE-1D4B-800A-6A008FEBB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159" y="3498937"/>
                <a:ext cx="3709863" cy="6050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63B3E3-C7E0-B444-AB3B-DE0ADFE0CFE1}"/>
                  </a:ext>
                </a:extLst>
              </p:cNvPr>
              <p:cNvSpPr txBox="1"/>
              <p:nvPr/>
            </p:nvSpPr>
            <p:spPr>
              <a:xfrm>
                <a:off x="1048079" y="4263665"/>
                <a:ext cx="4568278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6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600" i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63B3E3-C7E0-B444-AB3B-DE0ADFE0C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079" y="4263665"/>
                <a:ext cx="4568278" cy="370294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B955E4-C0E6-DE4B-93E4-C78A5943051A}"/>
                  </a:ext>
                </a:extLst>
              </p:cNvPr>
              <p:cNvSpPr txBox="1"/>
              <p:nvPr/>
            </p:nvSpPr>
            <p:spPr>
              <a:xfrm>
                <a:off x="720339" y="4793650"/>
                <a:ext cx="5757600" cy="720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6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 ∈ 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ã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e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B955E4-C0E6-DE4B-93E4-C78A59430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39" y="4793650"/>
                <a:ext cx="5757600" cy="720005"/>
              </a:xfrm>
              <a:prstGeom prst="rect">
                <a:avLst/>
              </a:prstGeom>
              <a:blipFill>
                <a:blip r:embed="rId9"/>
                <a:stretch>
                  <a:fillRect t="-119298" b="-16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903BE3E-1278-C24D-90F9-697553CB2A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656" y="4741053"/>
            <a:ext cx="4891716" cy="1058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49AEA1-CCA9-3840-B856-6E4B62139600}"/>
                  </a:ext>
                </a:extLst>
              </p:cNvPr>
              <p:cNvSpPr txBox="1"/>
              <p:nvPr/>
            </p:nvSpPr>
            <p:spPr>
              <a:xfrm>
                <a:off x="6164982" y="3810822"/>
                <a:ext cx="6095064" cy="641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40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∈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400" b="0" i="0">
                                  <a:latin typeface="Cambria Math" panose="02040503050406030204" pitchFamily="18" charset="0"/>
                                </a:rPr>
                                <m:t>ã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  <m:r>
                        <a:rPr lang="en-US" sz="1400" b="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sz="1400" b="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400" b="0" i="0">
                              <a:latin typeface="Cambria Math" panose="02040503050406030204" pitchFamily="18" charset="0"/>
                            </a:rPr>
                            <m:t> ∈ </m:t>
                          </m:r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400" b="0" i="0">
                                  <a:latin typeface="Cambria Math" panose="02040503050406030204" pitchFamily="18" charset="0"/>
                                </a:rPr>
                                <m:t>ã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49AEA1-CCA9-3840-B856-6E4B62139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982" y="3810822"/>
                <a:ext cx="6095064" cy="641522"/>
              </a:xfrm>
              <a:prstGeom prst="rect">
                <a:avLst/>
              </a:prstGeom>
              <a:blipFill>
                <a:blip r:embed="rId11"/>
                <a:stretch>
                  <a:fillRect t="-113725" b="-16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ubtitle 2">
            <a:extLst>
              <a:ext uri="{FF2B5EF4-FFF2-40B4-BE49-F238E27FC236}">
                <a16:creationId xmlns:a16="http://schemas.microsoft.com/office/drawing/2014/main" id="{FF38045B-8107-CD43-90AD-3D7AE9BA87AA}"/>
              </a:ext>
            </a:extLst>
          </p:cNvPr>
          <p:cNvSpPr txBox="1">
            <a:spLocks/>
          </p:cNvSpPr>
          <p:nvPr/>
        </p:nvSpPr>
        <p:spPr>
          <a:xfrm>
            <a:off x="458395" y="492802"/>
            <a:ext cx="11087100" cy="493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/>
              <a:t>3. Methodology and algorithms</a:t>
            </a:r>
            <a:endParaRPr lang="en-US" sz="28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ADACD93-BEA9-5241-808C-FF9A9683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A533DF-A582-274F-9383-4FCEFCF08AC8}"/>
                  </a:ext>
                </a:extLst>
              </p:cNvPr>
              <p:cNvSpPr txBox="1"/>
              <p:nvPr/>
            </p:nvSpPr>
            <p:spPr>
              <a:xfrm>
                <a:off x="1185239" y="5513655"/>
                <a:ext cx="4568278" cy="950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i="1" dirty="0">
                    <a:latin typeface="Cambria Math" panose="02040503050406030204" pitchFamily="18" charset="0"/>
                  </a:rPr>
                  <a:t>But,</a:t>
                </a:r>
              </a:p>
              <a:p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1600" dirty="0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γ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𝒎𝒂𝒙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sepChr m:val=",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</m:sub>
                        </m:sSub>
                        <m:sSup>
                          <m:sSupPr>
                            <m:ctrlPr>
                              <a:rPr lang="en-US" sz="1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60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A533DF-A582-274F-9383-4FCEFCF08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239" y="5513655"/>
                <a:ext cx="4568278" cy="950645"/>
              </a:xfrm>
              <a:prstGeom prst="rect">
                <a:avLst/>
              </a:prstGeom>
              <a:blipFill>
                <a:blip r:embed="rId12"/>
                <a:stretch>
                  <a:fillRect l="-831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07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AF6B266F-1219-CD47-A248-483FB1190CBA}"/>
              </a:ext>
            </a:extLst>
          </p:cNvPr>
          <p:cNvSpPr txBox="1">
            <a:spLocks/>
          </p:cNvSpPr>
          <p:nvPr/>
        </p:nvSpPr>
        <p:spPr>
          <a:xfrm>
            <a:off x="854500" y="1932167"/>
            <a:ext cx="10077450" cy="4398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itchFamily="2" charset="2"/>
              <a:buChar char="Ø"/>
            </a:pPr>
            <a:endParaRPr lang="en-US" sz="1800" dirty="0">
              <a:latin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4B8C344-B172-9E43-A871-7E8F354FF5DE}"/>
              </a:ext>
            </a:extLst>
          </p:cNvPr>
          <p:cNvSpPr txBox="1">
            <a:spLocks/>
          </p:cNvSpPr>
          <p:nvPr/>
        </p:nvSpPr>
        <p:spPr>
          <a:xfrm>
            <a:off x="854500" y="1133551"/>
            <a:ext cx="10077450" cy="3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3.3</a:t>
            </a:r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Tabular Inverse Q-learning – Model-free</a:t>
            </a:r>
          </a:p>
          <a:p>
            <a:pPr algn="l"/>
            <a:endParaRPr lang="en-US" sz="1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AA025-B379-844F-9153-06235CBF0E76}"/>
              </a:ext>
            </a:extLst>
          </p:cNvPr>
          <p:cNvSpPr txBox="1"/>
          <p:nvPr/>
        </p:nvSpPr>
        <p:spPr>
          <a:xfrm>
            <a:off x="875507" y="1717482"/>
            <a:ext cx="104619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relax the assumption of an existing transition model and action probabilities, they have extended the Inverse Action-value Iteration to a sampling-based algorithm. They have used shifted Q-functions to avoid the need of a model.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321E74-C593-9346-BA86-6EB63E5C0233}"/>
                  </a:ext>
                </a:extLst>
              </p:cNvPr>
              <p:cNvSpPr txBox="1"/>
              <p:nvPr/>
            </p:nvSpPr>
            <p:spPr>
              <a:xfrm>
                <a:off x="1515618" y="4703656"/>
                <a:ext cx="3086413" cy="435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𝑠h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func>
                        <m:func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sepChr m:val=","/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sub>
                          </m:sSub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321E74-C593-9346-BA86-6EB63E5C0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618" y="4703656"/>
                <a:ext cx="3086413" cy="435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D618A9-BE5A-E54B-B579-521C3156FDE6}"/>
                  </a:ext>
                </a:extLst>
              </p:cNvPr>
              <p:cNvSpPr txBox="1"/>
              <p:nvPr/>
            </p:nvSpPr>
            <p:spPr>
              <a:xfrm>
                <a:off x="1737159" y="3828306"/>
                <a:ext cx="2864872" cy="320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pos m:val="top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l-GR" sz="1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ba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𝜀</m:t>
                        </m:r>
                      </m:sup>
                    </m:sSup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1400" dirty="0"/>
                  <a:t> = </a:t>
                </a:r>
                <a:r>
                  <a:rPr lang="el-GR" sz="1400" dirty="0"/>
                  <a:t>ρ(</a:t>
                </a:r>
                <a:r>
                  <a:rPr lang="en-US" sz="1400" dirty="0"/>
                  <a:t>s, a) /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400"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l-GR" sz="1400" dirty="0" smtClean="0"/>
                          <m:t>ρ</m:t>
                        </m:r>
                        <m:r>
                          <m:rPr>
                            <m:nor/>
                          </m:rPr>
                          <a:rPr lang="el-GR" sz="140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sz="1400" dirty="0" smtClean="0"/>
                          <m:t>s</m:t>
                        </m:r>
                        <m:r>
                          <m:rPr>
                            <m:nor/>
                          </m:rPr>
                          <a:rPr lang="en-US" sz="1400" dirty="0" smtClean="0"/>
                          <m:t>, </m:t>
                        </m:r>
                        <m:r>
                          <m:rPr>
                            <m:nor/>
                          </m:rPr>
                          <a:rPr lang="en-US" sz="1400" b="0" i="0" dirty="0" smtClean="0"/>
                          <m:t>A</m:t>
                        </m:r>
                        <m:r>
                          <m:rPr>
                            <m:nor/>
                          </m:rPr>
                          <a:rPr lang="en-US" sz="1400" dirty="0" smtClean="0"/>
                          <m:t>)</m:t>
                        </m:r>
                      </m:e>
                    </m:nary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D618A9-BE5A-E54B-B579-521C3156F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159" y="3828306"/>
                <a:ext cx="2864872" cy="320922"/>
              </a:xfrm>
              <a:prstGeom prst="rect">
                <a:avLst/>
              </a:prstGeom>
              <a:blipFill>
                <a:blip r:embed="rId4"/>
                <a:stretch>
                  <a:fillRect t="-92308" b="-16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67EEE1-A038-C34F-9587-DEFB8965FA69}"/>
                  </a:ext>
                </a:extLst>
              </p:cNvPr>
              <p:cNvSpPr txBox="1"/>
              <p:nvPr/>
            </p:nvSpPr>
            <p:spPr>
              <a:xfrm>
                <a:off x="1737159" y="5134725"/>
                <a:ext cx="2643332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ar>
                                <m:barPr>
                                  <m:pos m:val="top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l-GR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140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𝑠h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67EEE1-A038-C34F-9587-DEFB8965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159" y="5134725"/>
                <a:ext cx="2643332" cy="4147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EC5F9047-459D-004D-97E6-B907ED452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57" y="3797991"/>
            <a:ext cx="5480343" cy="1926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05ED7F-6387-2045-83E5-64E010C0B73E}"/>
                  </a:ext>
                </a:extLst>
              </p:cNvPr>
              <p:cNvSpPr txBox="1"/>
              <p:nvPr/>
            </p:nvSpPr>
            <p:spPr>
              <a:xfrm>
                <a:off x="376814" y="4188820"/>
                <a:ext cx="5480343" cy="466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∈ 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16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ã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16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05ED7F-6387-2045-83E5-64E010C0B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14" y="4188820"/>
                <a:ext cx="5480343" cy="466666"/>
              </a:xfrm>
              <a:prstGeom prst="rect">
                <a:avLst/>
              </a:prstGeom>
              <a:blipFill>
                <a:blip r:embed="rId7"/>
                <a:stretch>
                  <a:fillRect t="-68421" b="-1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Subtitle 2">
            <a:extLst>
              <a:ext uri="{FF2B5EF4-FFF2-40B4-BE49-F238E27FC236}">
                <a16:creationId xmlns:a16="http://schemas.microsoft.com/office/drawing/2014/main" id="{A2050577-B14A-3346-A8C8-F7EAE5C0C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395" y="492802"/>
            <a:ext cx="11087100" cy="493712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/>
              <a:t>3. Methodology and algorithms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722C15F-0FD5-C64B-9C54-BC2AD14E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6784-DA4F-4E23-8F4C-41806829DD81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9817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{85DED970-6B2A-7A4A-98B1-E726D8FF306A}tf10001062</Template>
  <TotalTime>5395</TotalTime>
  <Words>1783</Words>
  <Application>Microsoft Macintosh PowerPoint</Application>
  <PresentationFormat>Widescreen</PresentationFormat>
  <Paragraphs>303</Paragraphs>
  <Slides>28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Calibri</vt:lpstr>
      <vt:lpstr>Cambria Math</vt:lpstr>
      <vt:lpstr>Century Gothic</vt:lpstr>
      <vt:lpstr>CMMI10</vt:lpstr>
      <vt:lpstr>CMMI8</vt:lpstr>
      <vt:lpstr>CMR10</vt:lpstr>
      <vt:lpstr>CMR8</vt:lpstr>
      <vt:lpstr>CMSY8</vt:lpstr>
      <vt:lpstr>NimbusRomNo9L</vt:lpstr>
      <vt:lpstr>Wingdings</vt:lpstr>
      <vt:lpstr>Wingdings 3</vt:lpstr>
      <vt:lpstr>Ion</vt:lpstr>
      <vt:lpstr>Deep Inverse Q-learning with Constraints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Inverse Q Learning</dc:title>
  <dc:creator>Chinthaka_Jayaweera</dc:creator>
  <cp:lastModifiedBy>Microsoft Office User</cp:lastModifiedBy>
  <cp:revision>150</cp:revision>
  <dcterms:created xsi:type="dcterms:W3CDTF">2023-03-10T15:14:52Z</dcterms:created>
  <dcterms:modified xsi:type="dcterms:W3CDTF">2023-04-15T10:33:06Z</dcterms:modified>
</cp:coreProperties>
</file>